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Override1.xml" ContentType="application/vnd.openxmlformats-officedocument.themeOverride+xml"/>
  <Override PartName="/ppt/theme/themeOverride2.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handoutMasterIdLst>
    <p:handoutMasterId r:id="rId20"/>
  </p:handoutMasterIdLst>
  <p:sldIdLst>
    <p:sldId id="278" r:id="rId2"/>
    <p:sldId id="402" r:id="rId3"/>
    <p:sldId id="403" r:id="rId4"/>
    <p:sldId id="404" r:id="rId5"/>
    <p:sldId id="405" r:id="rId6"/>
    <p:sldId id="406" r:id="rId7"/>
    <p:sldId id="407" r:id="rId8"/>
    <p:sldId id="342" r:id="rId9"/>
    <p:sldId id="411" r:id="rId10"/>
    <p:sldId id="362" r:id="rId11"/>
    <p:sldId id="377" r:id="rId12"/>
    <p:sldId id="364" r:id="rId13"/>
    <p:sldId id="384" r:id="rId14"/>
    <p:sldId id="385" r:id="rId15"/>
    <p:sldId id="366" r:id="rId16"/>
    <p:sldId id="378" r:id="rId17"/>
    <p:sldId id="409" r:id="rId1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aoxing" initials="C"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85" d="100"/>
          <a:sy n="85" d="100"/>
        </p:scale>
        <p:origin x="6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t>2021/8/13</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2021/8/13</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C35E0B9-02CF-442B-8984-91966416CC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C35E0B9-02CF-442B-8984-91966416CC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2021/8/13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2021/8/13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竖排文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E34B4A8F-61A0-48D2-956E-14FBF6EE2463}" type="datetimeFigureOut">
              <a:rPr lang="zh-CN" altLang="en-US" smtClean="0"/>
              <a:t>2021/8/13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EF22C-2CA1-435A-938A-9D12BB78637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2021/8/13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2021/8/13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2021/8/13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2021/8/13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2021/8/13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2021/8/13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2021/8/13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2021/8/13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2021/8/13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njfu.fanya.chaoxing.com/portal/news/info?id=61041" TargetMode="External"/><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 Id="rId5" Type="http://schemas.openxmlformats.org/officeDocument/2006/relationships/image" Target="../media/image32.jpe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2" Type="http://schemas.openxmlformats.org/officeDocument/2006/relationships/hyperlink" Target="http://njfu.fanya.chaoxing.com/portal/news/info?id=69538" TargetMode="Externa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notesSlide" Target="../notesSlides/notesSlide1.xml"/><Relationship Id="rId7"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hyperlink" Target="http://njfu.fanya.chaoxing.com/portal/news/info?id=65610&amp;refer=%2Fportal%2Fnews%2Fnotice" TargetMode="External"/><Relationship Id="rId2" Type="http://schemas.openxmlformats.org/officeDocument/2006/relationships/hyperlink" Target="http://njfu.fanya.chaoxing.com/portal/news/info?id=69660&amp;refer=%2Fportal%2Fnews%2Fnotice"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wdp"/><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njfu.fanya.chaoxing.com/portal/news/info?id=61042" TargetMode="Externa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
          <p:cNvSpPr>
            <a:spLocks noGrp="1"/>
          </p:cNvSpPr>
          <p:nvPr/>
        </p:nvSpPr>
        <p:spPr>
          <a:xfrm>
            <a:off x="3175" y="507365"/>
            <a:ext cx="12185650" cy="90614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n-US" altLang="zh-CN" sz="40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2021</a:t>
            </a:r>
            <a:r>
              <a:rPr lang="zh-CN" altLang="en-US" sz="40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年秋季学期教学方案</a:t>
            </a:r>
          </a:p>
        </p:txBody>
      </p:sp>
      <p:sp>
        <p:nvSpPr>
          <p:cNvPr id="5" name="文本框 4"/>
          <p:cNvSpPr txBox="1"/>
          <p:nvPr/>
        </p:nvSpPr>
        <p:spPr>
          <a:xfrm>
            <a:off x="833120" y="1753235"/>
            <a:ext cx="10538460" cy="2399665"/>
          </a:xfrm>
          <a:prstGeom prst="rect">
            <a:avLst/>
          </a:prstGeom>
          <a:noFill/>
        </p:spPr>
        <p:txBody>
          <a:bodyPr wrap="square" rtlCol="0">
            <a:spAutoFit/>
          </a:bodyPr>
          <a:lstStyle/>
          <a:p>
            <a:pPr indent="457200" fontAlgn="auto">
              <a:lnSpc>
                <a:spcPct val="150000"/>
              </a:lnSpc>
            </a:pPr>
            <a:r>
              <a:rPr sz="2000" dirty="0">
                <a:latin typeface="微软雅黑" panose="020B0503020204020204" charset="-122"/>
                <a:ea typeface="微软雅黑" panose="020B0503020204020204" charset="-122"/>
              </a:rPr>
              <a:t>日前受</a:t>
            </a:r>
            <a:r>
              <a:rPr lang="zh-CN" sz="2000" dirty="0">
                <a:latin typeface="微软雅黑" panose="020B0503020204020204" charset="-122"/>
                <a:ea typeface="微软雅黑" panose="020B0503020204020204" charset="-122"/>
              </a:rPr>
              <a:t>疫情影响</a:t>
            </a:r>
            <a:r>
              <a:rPr sz="2000" dirty="0">
                <a:latin typeface="微软雅黑" panose="020B0503020204020204" charset="-122"/>
                <a:ea typeface="微软雅黑" panose="020B0503020204020204" charset="-122"/>
              </a:rPr>
              <a:t>，2021年秋季学期</a:t>
            </a:r>
            <a:r>
              <a:rPr sz="2000" dirty="0">
                <a:latin typeface="微软雅黑" panose="020B0503020204020204" charset="-122"/>
                <a:ea typeface="微软雅黑" panose="020B0503020204020204" charset="-122"/>
                <a:sym typeface="+mn-ea"/>
              </a:rPr>
              <a:t>学校</a:t>
            </a:r>
            <a:r>
              <a:rPr sz="2000" dirty="0">
                <a:latin typeface="微软雅黑" panose="020B0503020204020204" charset="-122"/>
                <a:ea typeface="微软雅黑" panose="020B0503020204020204" charset="-122"/>
              </a:rPr>
              <a:t>可能会面临</a:t>
            </a:r>
            <a:r>
              <a:rPr lang="zh-CN" sz="2000" dirty="0">
                <a:latin typeface="微软雅黑" panose="020B0503020204020204" charset="-122"/>
                <a:ea typeface="微软雅黑" panose="020B0503020204020204" charset="-122"/>
              </a:rPr>
              <a:t>学生</a:t>
            </a:r>
            <a:r>
              <a:rPr lang="zh-CN" altLang="en-US" sz="2000" dirty="0">
                <a:latin typeface="微软雅黑" panose="020B0503020204020204" charset="-122"/>
                <a:ea typeface="微软雅黑" panose="020B0503020204020204" charset="-122"/>
              </a:rPr>
              <a:t>不能如期返校或需</a:t>
            </a:r>
            <a:r>
              <a:rPr sz="2000" dirty="0">
                <a:latin typeface="微软雅黑" panose="020B0503020204020204" charset="-122"/>
                <a:ea typeface="微软雅黑" panose="020B0503020204020204" charset="-122"/>
              </a:rPr>
              <a:t>分批次开学</a:t>
            </a:r>
            <a:r>
              <a:rPr lang="zh-CN" sz="2000" dirty="0">
                <a:latin typeface="微软雅黑" panose="020B0503020204020204" charset="-122"/>
                <a:ea typeface="微软雅黑" panose="020B0503020204020204" charset="-122"/>
              </a:rPr>
              <a:t>的情况</a:t>
            </a:r>
            <a:r>
              <a:rPr sz="2000" dirty="0">
                <a:latin typeface="微软雅黑" panose="020B0503020204020204" charset="-122"/>
                <a:ea typeface="微软雅黑" panose="020B0503020204020204" charset="-122"/>
              </a:rPr>
              <a:t>，超星</a:t>
            </a:r>
            <a:r>
              <a:rPr lang="zh-CN" sz="2000" dirty="0">
                <a:latin typeface="微软雅黑" panose="020B0503020204020204" charset="-122"/>
                <a:ea typeface="微软雅黑" panose="020B0503020204020204" charset="-122"/>
              </a:rPr>
              <a:t>集团特为学校提供</a:t>
            </a:r>
            <a:r>
              <a:rPr lang="zh-CN" sz="2000" dirty="0">
                <a:solidFill>
                  <a:srgbClr val="FF0000"/>
                </a:solidFill>
                <a:latin typeface="微软雅黑" panose="020B0503020204020204" charset="-122"/>
                <a:ea typeface="微软雅黑" panose="020B0503020204020204" charset="-122"/>
              </a:rPr>
              <a:t>疫情防控常态化下的教学</a:t>
            </a:r>
            <a:r>
              <a:rPr sz="2000" dirty="0">
                <a:solidFill>
                  <a:srgbClr val="FF0000"/>
                </a:solidFill>
                <a:latin typeface="微软雅黑" panose="020B0503020204020204" charset="-122"/>
                <a:ea typeface="微软雅黑" panose="020B0503020204020204" charset="-122"/>
              </a:rPr>
              <a:t>方案</a:t>
            </a:r>
            <a:r>
              <a:rPr sz="2000" dirty="0">
                <a:latin typeface="微软雅黑" panose="020B0503020204020204" charset="-122"/>
                <a:ea typeface="微软雅黑" panose="020B0503020204020204" charset="-122"/>
              </a:rPr>
              <a:t>，全力支持学校</a:t>
            </a:r>
            <a:r>
              <a:rPr lang="zh-CN" sz="2000" dirty="0">
                <a:latin typeface="微软雅黑" panose="020B0503020204020204" charset="-122"/>
                <a:ea typeface="微软雅黑" panose="020B0503020204020204" charset="-122"/>
              </a:rPr>
              <a:t>顺利开展秋季学期</a:t>
            </a:r>
            <a:r>
              <a:rPr sz="2000" dirty="0">
                <a:latin typeface="微软雅黑" panose="020B0503020204020204" charset="-122"/>
                <a:ea typeface="微软雅黑" panose="020B0503020204020204" charset="-122"/>
              </a:rPr>
              <a:t>教学</a:t>
            </a:r>
            <a:r>
              <a:rPr lang="zh-CN" sz="2000" dirty="0">
                <a:latin typeface="微软雅黑" panose="020B0503020204020204" charset="-122"/>
                <a:ea typeface="微软雅黑" panose="020B0503020204020204" charset="-122"/>
              </a:rPr>
              <a:t>活动</a:t>
            </a:r>
            <a:r>
              <a:rPr sz="2000" dirty="0">
                <a:latin typeface="微软雅黑" panose="020B0503020204020204" charset="-122"/>
                <a:ea typeface="微软雅黑" panose="020B0503020204020204" charset="-122"/>
              </a:rPr>
              <a:t>。</a:t>
            </a:r>
          </a:p>
          <a:p>
            <a:pPr indent="457200" fontAlgn="auto">
              <a:lnSpc>
                <a:spcPct val="150000"/>
              </a:lnSpc>
            </a:pPr>
            <a:r>
              <a:rPr lang="zh-CN" sz="2000" dirty="0">
                <a:latin typeface="微软雅黑" panose="020B0503020204020204" charset="-122"/>
                <a:ea typeface="微软雅黑" panose="020B0503020204020204" charset="-122"/>
              </a:rPr>
              <a:t>本方案提供了</a:t>
            </a:r>
            <a:r>
              <a:rPr lang="zh-CN" sz="2000" b="1" u="sng" dirty="0">
                <a:latin typeface="微软雅黑" panose="020B0503020204020204" charset="-122"/>
                <a:ea typeface="微软雅黑" panose="020B0503020204020204" charset="-122"/>
              </a:rPr>
              <a:t>全部学生不能到课堂</a:t>
            </a:r>
            <a:r>
              <a:rPr lang="zh-CN" sz="2000" dirty="0">
                <a:latin typeface="微软雅黑" panose="020B0503020204020204" charset="-122"/>
                <a:ea typeface="微软雅黑" panose="020B0503020204020204" charset="-122"/>
              </a:rPr>
              <a:t>、</a:t>
            </a:r>
            <a:r>
              <a:rPr lang="zh-CN" sz="2000" b="1" u="sng" dirty="0">
                <a:latin typeface="微软雅黑" panose="020B0503020204020204" charset="-122"/>
                <a:ea typeface="微软雅黑" panose="020B0503020204020204" charset="-122"/>
              </a:rPr>
              <a:t>部分学生到课堂</a:t>
            </a:r>
            <a:r>
              <a:rPr lang="zh-CN" sz="2000" dirty="0">
                <a:latin typeface="微软雅黑" panose="020B0503020204020204" charset="-122"/>
                <a:ea typeface="微软雅黑" panose="020B0503020204020204" charset="-122"/>
              </a:rPr>
              <a:t>以及</a:t>
            </a:r>
            <a:r>
              <a:rPr lang="zh-CN" sz="2000" b="1" u="sng" dirty="0">
                <a:latin typeface="微软雅黑" panose="020B0503020204020204" charset="-122"/>
                <a:ea typeface="微软雅黑" panose="020B0503020204020204" charset="-122"/>
              </a:rPr>
              <a:t>恢复正常教学秩序后</a:t>
            </a:r>
            <a:r>
              <a:rPr lang="zh-CN" sz="2000" dirty="0">
                <a:latin typeface="微软雅黑" panose="020B0503020204020204" charset="-122"/>
                <a:ea typeface="微软雅黑" panose="020B0503020204020204" charset="-122"/>
              </a:rPr>
              <a:t>等不同情境下，如何</a:t>
            </a:r>
            <a:r>
              <a:rPr lang="zh-CN" sz="2000" dirty="0">
                <a:latin typeface="微软雅黑" panose="020B0503020204020204" charset="-122"/>
                <a:ea typeface="微软雅黑" panose="020B0503020204020204" charset="-122"/>
                <a:sym typeface="+mn-ea"/>
              </a:rPr>
              <a:t>利用我校</a:t>
            </a:r>
            <a:r>
              <a:rPr lang="en-US" altLang="zh-CN" sz="2000" b="1" dirty="0">
                <a:solidFill>
                  <a:srgbClr val="FF0000"/>
                </a:solidFill>
                <a:latin typeface="微软雅黑" panose="020B0503020204020204" charset="-122"/>
                <a:ea typeface="微软雅黑" panose="020B0503020204020204" charset="-122"/>
                <a:sym typeface="+mn-ea"/>
              </a:rPr>
              <a:t>“</a:t>
            </a:r>
            <a:r>
              <a:rPr lang="zh-CN" altLang="en-US" sz="2000" b="1" dirty="0">
                <a:solidFill>
                  <a:srgbClr val="FF0000"/>
                </a:solidFill>
                <a:latin typeface="微软雅黑" panose="020B0503020204020204" charset="-122"/>
                <a:ea typeface="微软雅黑" panose="020B0503020204020204" charset="-122"/>
                <a:sym typeface="+mn-ea"/>
              </a:rPr>
              <a:t>南京林业大学网络教学平台</a:t>
            </a:r>
            <a:r>
              <a:rPr lang="en-US" altLang="zh-CN" sz="2000" b="1" dirty="0">
                <a:solidFill>
                  <a:srgbClr val="FF0000"/>
                </a:solidFill>
                <a:latin typeface="微软雅黑" panose="020B0503020204020204" charset="-122"/>
                <a:ea typeface="微软雅黑" panose="020B0503020204020204" charset="-122"/>
                <a:sym typeface="+mn-ea"/>
              </a:rPr>
              <a:t>”</a:t>
            </a:r>
            <a:r>
              <a:rPr lang="zh-CN" sz="2000" dirty="0">
                <a:latin typeface="微软雅黑" panose="020B0503020204020204" charset="-122"/>
                <a:ea typeface="微软雅黑" panose="020B0503020204020204" charset="-122"/>
              </a:rPr>
              <a:t>开展教学活动的多种解决方案。</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nvSpPr>
        <p:spPr>
          <a:xfrm>
            <a:off x="429895" y="1385570"/>
            <a:ext cx="11332845" cy="23609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en-US" altLang="zh-CN" sz="1800" b="1" dirty="0">
                <a:solidFill>
                  <a:srgbClr val="FF0000"/>
                </a:solidFill>
                <a:latin typeface="微软雅黑" panose="020B0503020204020204" charset="-122"/>
                <a:ea typeface="微软雅黑" panose="020B0503020204020204" charset="-122"/>
                <a:cs typeface="+mn-cs"/>
                <a:sym typeface="+mn-ea"/>
              </a:rPr>
              <a:t>1</a:t>
            </a:r>
            <a:r>
              <a:rPr lang="zh-CN" altLang="en-US" sz="1800" b="1" dirty="0">
                <a:solidFill>
                  <a:srgbClr val="FF0000"/>
                </a:solidFill>
                <a:latin typeface="微软雅黑" panose="020B0503020204020204" charset="-122"/>
                <a:ea typeface="微软雅黑" panose="020B0503020204020204" charset="-122"/>
                <a:cs typeface="+mn-cs"/>
                <a:sym typeface="+mn-ea"/>
              </a:rPr>
              <a:t>、</a:t>
            </a:r>
            <a:r>
              <a:rPr lang="zh-CN" altLang="en-US" sz="1800" b="1" dirty="0">
                <a:solidFill>
                  <a:srgbClr val="FF0000"/>
                </a:solidFill>
                <a:latin typeface="微软雅黑" panose="020B0503020204020204" charset="-122"/>
                <a:ea typeface="微软雅黑" panose="020B0503020204020204" charset="-122"/>
                <a:cs typeface="+mj-ea"/>
                <a:sym typeface="+mn-ea"/>
              </a:rPr>
              <a:t>电脑端直播（有</a:t>
            </a:r>
            <a:r>
              <a:rPr lang="en-US" altLang="zh-CN" sz="1800" b="1" dirty="0">
                <a:solidFill>
                  <a:srgbClr val="FF0000"/>
                </a:solidFill>
                <a:latin typeface="微软雅黑" panose="020B0503020204020204" charset="-122"/>
                <a:ea typeface="微软雅黑" panose="020B0503020204020204" charset="-122"/>
                <a:cs typeface="+mj-ea"/>
                <a:sym typeface="+mn-ea"/>
              </a:rPr>
              <a:t>PPT</a:t>
            </a:r>
            <a:r>
              <a:rPr lang="zh-CN" altLang="en-US" sz="1800" b="1" dirty="0">
                <a:solidFill>
                  <a:srgbClr val="FF0000"/>
                </a:solidFill>
                <a:latin typeface="微软雅黑" panose="020B0503020204020204" charset="-122"/>
                <a:ea typeface="微软雅黑" panose="020B0503020204020204" charset="-122"/>
                <a:cs typeface="+mj-ea"/>
                <a:sym typeface="+mn-ea"/>
              </a:rPr>
              <a:t>课件即可开展教学）</a:t>
            </a:r>
          </a:p>
          <a:p>
            <a:pPr>
              <a:lnSpc>
                <a:spcPct val="150000"/>
              </a:lnSpc>
            </a:pPr>
            <a:r>
              <a:rPr lang="zh-CN" sz="1800" dirty="0">
                <a:latin typeface="微软雅黑" panose="020B0503020204020204" charset="-122"/>
                <a:ea typeface="微软雅黑" panose="020B0503020204020204" charset="-122"/>
                <a:cs typeface="+mj-ea"/>
                <a:sym typeface="+mn-ea"/>
              </a:rPr>
              <a:t>教师在电脑</a:t>
            </a:r>
            <a:r>
              <a:rPr sz="1800" dirty="0">
                <a:latin typeface="微软雅黑" panose="020B0503020204020204" charset="-122"/>
                <a:ea typeface="微软雅黑" panose="020B0503020204020204" charset="-122"/>
                <a:cs typeface="+mj-ea"/>
                <a:sym typeface="+mn-ea"/>
              </a:rPr>
              <a:t>安装超星直播客户端</a:t>
            </a:r>
            <a:r>
              <a:rPr lang="zh-CN" sz="1800" dirty="0">
                <a:latin typeface="微软雅黑" panose="020B0503020204020204" charset="-122"/>
                <a:ea typeface="微软雅黑" panose="020B0503020204020204" charset="-122"/>
                <a:cs typeface="+mj-ea"/>
                <a:sym typeface="+mn-ea"/>
              </a:rPr>
              <a:t>后</a:t>
            </a:r>
            <a:r>
              <a:rPr sz="1800" dirty="0">
                <a:latin typeface="微软雅黑" panose="020B0503020204020204" charset="-122"/>
                <a:ea typeface="微软雅黑" panose="020B0503020204020204" charset="-122"/>
                <a:cs typeface="+mj-ea"/>
                <a:sym typeface="+mn-ea"/>
              </a:rPr>
              <a:t>，登</a:t>
            </a:r>
            <a:r>
              <a:rPr lang="zh-CN" sz="1800" dirty="0">
                <a:latin typeface="微软雅黑" panose="020B0503020204020204" charset="-122"/>
                <a:ea typeface="微软雅黑" panose="020B0503020204020204" charset="-122"/>
                <a:cs typeface="+mj-ea"/>
                <a:sym typeface="+mn-ea"/>
              </a:rPr>
              <a:t>录</a:t>
            </a:r>
            <a:r>
              <a:rPr sz="1800" dirty="0">
                <a:latin typeface="微软雅黑" panose="020B0503020204020204" charset="-122"/>
                <a:ea typeface="微软雅黑" panose="020B0503020204020204" charset="-122"/>
                <a:cs typeface="+mj-ea"/>
                <a:sym typeface="+mn-ea"/>
              </a:rPr>
              <a:t>个人账号即可开启直播互动和分享。</a:t>
            </a:r>
            <a:r>
              <a:rPr lang="zh-CN" sz="1800" dirty="0">
                <a:latin typeface="微软雅黑" panose="020B0503020204020204" charset="-122"/>
                <a:ea typeface="微软雅黑" panose="020B0503020204020204" charset="-122"/>
                <a:cs typeface="+mj-ea"/>
                <a:sym typeface="+mn-ea"/>
              </a:rPr>
              <a:t>教师</a:t>
            </a:r>
            <a:r>
              <a:rPr sz="1800" dirty="0">
                <a:latin typeface="微软雅黑" panose="020B0503020204020204" charset="-122"/>
                <a:ea typeface="微软雅黑" panose="020B0503020204020204" charset="-122"/>
                <a:cs typeface="+mj-ea"/>
                <a:sym typeface="+mn-ea"/>
              </a:rPr>
              <a:t>可进行</a:t>
            </a:r>
            <a:r>
              <a:rPr sz="1800" dirty="0">
                <a:solidFill>
                  <a:srgbClr val="FF0000"/>
                </a:solidFill>
                <a:latin typeface="微软雅黑" panose="020B0503020204020204" charset="-122"/>
                <a:ea typeface="微软雅黑" panose="020B0503020204020204" charset="-122"/>
                <a:cs typeface="+mj-ea"/>
                <a:sym typeface="+mn-ea"/>
              </a:rPr>
              <a:t>PPT课件</a:t>
            </a:r>
            <a:r>
              <a:rPr lang="zh-CN" sz="1800" dirty="0">
                <a:latin typeface="微软雅黑" panose="020B0503020204020204" charset="-122"/>
                <a:ea typeface="微软雅黑" panose="020B0503020204020204" charset="-122"/>
                <a:cs typeface="+mj-ea"/>
                <a:sym typeface="+mn-ea"/>
              </a:rPr>
              <a:t>、</a:t>
            </a:r>
            <a:r>
              <a:rPr sz="1800" dirty="0">
                <a:solidFill>
                  <a:srgbClr val="FF0000"/>
                </a:solidFill>
                <a:latin typeface="微软雅黑" panose="020B0503020204020204" charset="-122"/>
                <a:ea typeface="微软雅黑" panose="020B0503020204020204" charset="-122"/>
                <a:cs typeface="+mj-ea"/>
                <a:sym typeface="+mn-ea"/>
              </a:rPr>
              <a:t>白板</a:t>
            </a:r>
            <a:r>
              <a:rPr sz="1800" dirty="0">
                <a:latin typeface="微软雅黑" panose="020B0503020204020204" charset="-122"/>
                <a:ea typeface="微软雅黑" panose="020B0503020204020204" charset="-122"/>
                <a:cs typeface="+mj-ea"/>
                <a:sym typeface="+mn-ea"/>
              </a:rPr>
              <a:t>以及其</a:t>
            </a:r>
            <a:r>
              <a:rPr lang="zh-CN" sz="1800" dirty="0">
                <a:latin typeface="微软雅黑" panose="020B0503020204020204" charset="-122"/>
                <a:ea typeface="微软雅黑" panose="020B0503020204020204" charset="-122"/>
                <a:cs typeface="+mj-ea"/>
                <a:sym typeface="+mn-ea"/>
              </a:rPr>
              <a:t>它</a:t>
            </a:r>
            <a:r>
              <a:rPr sz="1800" dirty="0">
                <a:latin typeface="微软雅黑" panose="020B0503020204020204" charset="-122"/>
                <a:ea typeface="微软雅黑" panose="020B0503020204020204" charset="-122"/>
                <a:cs typeface="+mj-ea"/>
                <a:sym typeface="+mn-ea"/>
              </a:rPr>
              <a:t>类型文件的</a:t>
            </a:r>
            <a:r>
              <a:rPr sz="1800" dirty="0">
                <a:solidFill>
                  <a:srgbClr val="FF0000"/>
                </a:solidFill>
                <a:latin typeface="微软雅黑" panose="020B0503020204020204" charset="-122"/>
                <a:ea typeface="微软雅黑" panose="020B0503020204020204" charset="-122"/>
                <a:cs typeface="+mj-ea"/>
                <a:sym typeface="+mn-ea"/>
              </a:rPr>
              <a:t>实时投屏分享、画笔编辑、禁言、广播、录制</a:t>
            </a:r>
            <a:r>
              <a:rPr sz="1800" dirty="0">
                <a:latin typeface="微软雅黑" panose="020B0503020204020204" charset="-122"/>
                <a:ea typeface="微软雅黑" panose="020B0503020204020204" charset="-122"/>
                <a:cs typeface="+mj-ea"/>
                <a:sym typeface="+mn-ea"/>
              </a:rPr>
              <a:t>等操作</a:t>
            </a:r>
            <a:r>
              <a:rPr lang="zh-CN" sz="1800" dirty="0">
                <a:latin typeface="微软雅黑" panose="020B0503020204020204" charset="-122"/>
                <a:ea typeface="微软雅黑" panose="020B0503020204020204" charset="-122"/>
                <a:cs typeface="+mj-ea"/>
                <a:sym typeface="+mn-ea"/>
              </a:rPr>
              <a:t>，</a:t>
            </a:r>
            <a:r>
              <a:rPr sz="1800" dirty="0">
                <a:solidFill>
                  <a:srgbClr val="FF0000"/>
                </a:solidFill>
                <a:latin typeface="微软雅黑" panose="020B0503020204020204" charset="-122"/>
                <a:ea typeface="微软雅黑" panose="020B0503020204020204" charset="-122"/>
                <a:cs typeface="+mj-ea"/>
                <a:sym typeface="+mn-ea"/>
              </a:rPr>
              <a:t>同时在课堂上可以</a:t>
            </a:r>
            <a:r>
              <a:rPr lang="zh-CN" sz="1800" dirty="0">
                <a:solidFill>
                  <a:srgbClr val="FF0000"/>
                </a:solidFill>
                <a:latin typeface="微软雅黑" panose="020B0503020204020204" charset="-122"/>
                <a:ea typeface="微软雅黑" panose="020B0503020204020204" charset="-122"/>
                <a:cs typeface="+mj-ea"/>
                <a:sym typeface="+mn-ea"/>
              </a:rPr>
              <a:t>与学生进行</a:t>
            </a:r>
            <a:r>
              <a:rPr sz="1800" dirty="0">
                <a:solidFill>
                  <a:srgbClr val="FF0000"/>
                </a:solidFill>
                <a:latin typeface="微软雅黑" panose="020B0503020204020204" charset="-122"/>
                <a:ea typeface="微软雅黑" panose="020B0503020204020204" charset="-122"/>
                <a:cs typeface="+mj-ea"/>
                <a:sym typeface="+mn-ea"/>
              </a:rPr>
              <a:t>连麦互动</a:t>
            </a:r>
            <a:r>
              <a:rPr lang="zh-CN" sz="1800" dirty="0">
                <a:solidFill>
                  <a:srgbClr val="FF0000"/>
                </a:solidFill>
                <a:latin typeface="微软雅黑" panose="020B0503020204020204" charset="-122"/>
                <a:ea typeface="微软雅黑" panose="020B0503020204020204" charset="-122"/>
                <a:cs typeface="+mj-ea"/>
                <a:sym typeface="+mn-ea"/>
              </a:rPr>
              <a:t>。直播的视频可以自动保存到教师空间的个人直播间，后续可以作为课程资源使用。</a:t>
            </a:r>
          </a:p>
          <a:p>
            <a:pPr>
              <a:lnSpc>
                <a:spcPct val="150000"/>
              </a:lnSpc>
            </a:pPr>
            <a:r>
              <a:rPr lang="zh-CN" sz="1800" dirty="0">
                <a:solidFill>
                  <a:schemeClr val="tx1"/>
                </a:solidFill>
                <a:latin typeface="微软雅黑" panose="020B0503020204020204" charset="-122"/>
                <a:ea typeface="微软雅黑" panose="020B0503020204020204" charset="-122"/>
                <a:cs typeface="+mj-ea"/>
                <a:sym typeface="+mn-ea"/>
              </a:rPr>
              <a:t>直播客户端</a:t>
            </a:r>
            <a:r>
              <a:rPr lang="zh-CN" sz="1800" dirty="0">
                <a:solidFill>
                  <a:srgbClr val="FF0000"/>
                </a:solidFill>
                <a:latin typeface="微软雅黑" panose="020B0503020204020204" charset="-122"/>
                <a:ea typeface="微软雅黑" panose="020B0503020204020204" charset="-122"/>
                <a:cs typeface="+mj-ea"/>
                <a:sym typeface="+mn-ea"/>
              </a:rPr>
              <a:t>下载</a:t>
            </a:r>
            <a:r>
              <a:rPr lang="zh-CN" sz="1800" dirty="0">
                <a:solidFill>
                  <a:schemeClr val="tx1"/>
                </a:solidFill>
                <a:latin typeface="微软雅黑" panose="020B0503020204020204" charset="-122"/>
                <a:ea typeface="微软雅黑" panose="020B0503020204020204" charset="-122"/>
                <a:cs typeface="+mj-ea"/>
                <a:sym typeface="+mn-ea"/>
              </a:rPr>
              <a:t>及</a:t>
            </a:r>
            <a:r>
              <a:rPr lang="zh-CN" sz="1800" dirty="0">
                <a:solidFill>
                  <a:srgbClr val="FF0000"/>
                </a:solidFill>
                <a:latin typeface="微软雅黑" panose="020B0503020204020204" charset="-122"/>
                <a:ea typeface="微软雅黑" panose="020B0503020204020204" charset="-122"/>
                <a:cs typeface="+mj-ea"/>
                <a:sym typeface="+mn-ea"/>
              </a:rPr>
              <a:t>详细使用手册</a:t>
            </a:r>
            <a:r>
              <a:rPr lang="zh-CN" sz="1800" dirty="0">
                <a:solidFill>
                  <a:schemeClr val="tx1"/>
                </a:solidFill>
                <a:latin typeface="微软雅黑" panose="020B0503020204020204" charset="-122"/>
                <a:ea typeface="微软雅黑" panose="020B0503020204020204" charset="-122"/>
                <a:cs typeface="+mj-ea"/>
                <a:sym typeface="+mn-ea"/>
              </a:rPr>
              <a:t>地址：</a:t>
            </a:r>
            <a:r>
              <a:rPr lang="zh-CN" sz="1800" dirty="0">
                <a:solidFill>
                  <a:schemeClr val="tx1"/>
                </a:solidFill>
                <a:latin typeface="微软雅黑" panose="020B0503020204020204" charset="-122"/>
                <a:ea typeface="微软雅黑" panose="020B0503020204020204" charset="-122"/>
                <a:cs typeface="+mj-ea"/>
                <a:sym typeface="+mn-ea"/>
                <a:hlinkClick r:id="rId2"/>
              </a:rPr>
              <a:t>http://njfu.fanya.chaoxing.com/portal/news/info?id=61041</a:t>
            </a:r>
            <a:endParaRPr lang="zh-CN" sz="1800" dirty="0">
              <a:solidFill>
                <a:schemeClr val="tx1"/>
              </a:solidFill>
              <a:latin typeface="微软雅黑" panose="020B0503020204020204" charset="-122"/>
              <a:ea typeface="微软雅黑" panose="020B0503020204020204" charset="-122"/>
              <a:cs typeface="+mj-ea"/>
              <a:sym typeface="+mn-ea"/>
            </a:endParaRPr>
          </a:p>
        </p:txBody>
      </p:sp>
      <p:pic>
        <p:nvPicPr>
          <p:cNvPr id="2" name="图片 17"/>
          <p:cNvPicPr>
            <a:picLocks noChangeAspect="1"/>
          </p:cNvPicPr>
          <p:nvPr/>
        </p:nvPicPr>
        <p:blipFill>
          <a:blip r:embed="rId3"/>
          <a:stretch>
            <a:fillRect/>
          </a:stretch>
        </p:blipFill>
        <p:spPr>
          <a:xfrm>
            <a:off x="265430" y="3789680"/>
            <a:ext cx="5652770" cy="3068320"/>
          </a:xfrm>
          <a:prstGeom prst="rect">
            <a:avLst/>
          </a:prstGeom>
          <a:noFill/>
          <a:ln w="9525">
            <a:solidFill>
              <a:schemeClr val="bg1">
                <a:lumMod val="85000"/>
              </a:schemeClr>
            </a:solidFill>
          </a:ln>
        </p:spPr>
      </p:pic>
      <p:pic>
        <p:nvPicPr>
          <p:cNvPr id="3" name="图片 7197" descr="C:\Users\SUPERS~1\AppData\Local\Temp\WeChat Files\502f83148030d3258c01a73d3b91e73.jpg"/>
          <p:cNvPicPr>
            <a:picLocks noChangeAspect="1"/>
          </p:cNvPicPr>
          <p:nvPr/>
        </p:nvPicPr>
        <p:blipFill>
          <a:blip r:embed="rId4"/>
          <a:stretch>
            <a:fillRect/>
          </a:stretch>
        </p:blipFill>
        <p:spPr>
          <a:xfrm>
            <a:off x="6160770" y="3789045"/>
            <a:ext cx="5822315" cy="3068955"/>
          </a:xfrm>
          <a:prstGeom prst="rect">
            <a:avLst/>
          </a:prstGeom>
          <a:noFill/>
          <a:ln w="9525">
            <a:solidFill>
              <a:schemeClr val="bg1">
                <a:lumMod val="85000"/>
              </a:schemeClr>
            </a:solidFill>
          </a:ln>
        </p:spPr>
      </p:pic>
      <p:sp>
        <p:nvSpPr>
          <p:cNvPr id="8" name="文本框 7"/>
          <p:cNvSpPr txBox="1"/>
          <p:nvPr/>
        </p:nvSpPr>
        <p:spPr>
          <a:xfrm>
            <a:off x="2545080" y="234315"/>
            <a:ext cx="9188450" cy="583565"/>
          </a:xfrm>
          <a:prstGeom prst="rect">
            <a:avLst/>
          </a:prstGeom>
          <a:noFill/>
        </p:spPr>
        <p:txBody>
          <a:bodyPr wrap="none" rtlCol="0">
            <a:spAutoFit/>
          </a:bodyPr>
          <a:lstStyle/>
          <a:p>
            <a:pPr algn="l"/>
            <a:r>
              <a:rPr lang="zh-CN" altLang="en-US" sz="3200" b="1">
                <a:solidFill>
                  <a:srgbClr val="C00000"/>
                </a:solidFill>
                <a:latin typeface="微软雅黑" panose="020B0503020204020204" charset="-122"/>
                <a:ea typeface="微软雅黑" panose="020B0503020204020204" charset="-122"/>
              </a:rPr>
              <a:t>全部学生不到课堂——</a:t>
            </a:r>
            <a:r>
              <a:rPr lang="zh-CN" sz="3200" b="1">
                <a:solidFill>
                  <a:schemeClr val="accent5"/>
                </a:solidFill>
                <a:latin typeface="微软雅黑" panose="020B0503020204020204" charset="-122"/>
                <a:ea typeface="微软雅黑" panose="020B0503020204020204" charset="-122"/>
              </a:rPr>
              <a:t>慕课式教学</a:t>
            </a:r>
            <a:r>
              <a:rPr lang="zh-CN" altLang="en-US" sz="3200" b="1">
                <a:solidFill>
                  <a:schemeClr val="accent5"/>
                </a:solidFill>
                <a:latin typeface="微软雅黑" panose="020B0503020204020204" charset="-122"/>
                <a:ea typeface="微软雅黑" panose="020B0503020204020204" charset="-122"/>
              </a:rPr>
              <a:t>＋在线直播教学</a:t>
            </a:r>
          </a:p>
        </p:txBody>
      </p:sp>
      <p:sp>
        <p:nvSpPr>
          <p:cNvPr id="5" name="Folded Corner 5"/>
          <p:cNvSpPr/>
          <p:nvPr/>
        </p:nvSpPr>
        <p:spPr>
          <a:xfrm>
            <a:off x="251460" y="189865"/>
            <a:ext cx="2099310" cy="673100"/>
          </a:xfrm>
          <a:prstGeom prst="foldedCorner">
            <a:avLst/>
          </a:prstGeom>
          <a:solidFill>
            <a:srgbClr val="D758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情</a:t>
            </a:r>
            <a:r>
              <a:rPr lang="zh-CN" altLang="en-US" sz="32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境</a:t>
            </a:r>
            <a:r>
              <a:rPr lang="en-US" altLang="zh-CN"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1</a:t>
            </a:r>
          </a:p>
        </p:txBody>
      </p:sp>
      <p:sp>
        <p:nvSpPr>
          <p:cNvPr id="6" name="文本框 5"/>
          <p:cNvSpPr txBox="1"/>
          <p:nvPr/>
        </p:nvSpPr>
        <p:spPr>
          <a:xfrm>
            <a:off x="265430" y="949325"/>
            <a:ext cx="3738880" cy="398780"/>
          </a:xfrm>
          <a:prstGeom prst="rect">
            <a:avLst/>
          </a:prstGeom>
          <a:noFill/>
        </p:spPr>
        <p:txBody>
          <a:bodyPr wrap="none" rtlCol="0" anchor="t">
            <a:spAutoFit/>
          </a:bodyPr>
          <a:lstStyle/>
          <a:p>
            <a:pPr algn="l"/>
            <a:r>
              <a:rPr lang="zh-CN" altLang="en-US" sz="2000" b="1" dirty="0">
                <a:solidFill>
                  <a:srgbClr val="FF0000"/>
                </a:solidFill>
                <a:latin typeface="微软雅黑" panose="020B0503020204020204" charset="-122"/>
                <a:ea typeface="微软雅黑" panose="020B0503020204020204" charset="-122"/>
                <a:sym typeface="+mn-ea"/>
              </a:rPr>
              <a:t>教学方式二：在线直播教学方式</a:t>
            </a:r>
            <a:endParaRPr lang="zh-CN" altLang="en-US" sz="2000" b="1" dirty="0">
              <a:solidFill>
                <a:srgbClr val="FF0000"/>
              </a:solidFill>
              <a:latin typeface="微软雅黑" panose="020B0503020204020204" charset="-122"/>
              <a:ea typeface="微软雅黑" panose="020B050302020402020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2545080" y="234315"/>
            <a:ext cx="9188450" cy="583565"/>
          </a:xfrm>
          <a:prstGeom prst="rect">
            <a:avLst/>
          </a:prstGeom>
          <a:noFill/>
        </p:spPr>
        <p:txBody>
          <a:bodyPr wrap="none" rtlCol="0">
            <a:spAutoFit/>
          </a:bodyPr>
          <a:lstStyle/>
          <a:p>
            <a:pPr algn="l"/>
            <a:r>
              <a:rPr lang="zh-CN" altLang="en-US" sz="3200" b="1">
                <a:solidFill>
                  <a:srgbClr val="C00000"/>
                </a:solidFill>
                <a:latin typeface="微软雅黑" panose="020B0503020204020204" charset="-122"/>
                <a:ea typeface="微软雅黑" panose="020B0503020204020204" charset="-122"/>
              </a:rPr>
              <a:t>全部学生不到课堂——</a:t>
            </a:r>
            <a:r>
              <a:rPr lang="zh-CN" sz="3200" b="1">
                <a:solidFill>
                  <a:schemeClr val="accent5"/>
                </a:solidFill>
                <a:latin typeface="微软雅黑" panose="020B0503020204020204" charset="-122"/>
                <a:ea typeface="微软雅黑" panose="020B0503020204020204" charset="-122"/>
              </a:rPr>
              <a:t>慕课式教学</a:t>
            </a:r>
            <a:r>
              <a:rPr lang="zh-CN" altLang="en-US" sz="3200" b="1">
                <a:solidFill>
                  <a:schemeClr val="accent5"/>
                </a:solidFill>
                <a:latin typeface="微软雅黑" panose="020B0503020204020204" charset="-122"/>
                <a:ea typeface="微软雅黑" panose="020B0503020204020204" charset="-122"/>
              </a:rPr>
              <a:t>＋在线直播教学</a:t>
            </a:r>
          </a:p>
        </p:txBody>
      </p:sp>
      <p:sp>
        <p:nvSpPr>
          <p:cNvPr id="5" name="Folded Corner 5"/>
          <p:cNvSpPr/>
          <p:nvPr/>
        </p:nvSpPr>
        <p:spPr>
          <a:xfrm>
            <a:off x="251460" y="189865"/>
            <a:ext cx="2099310" cy="673100"/>
          </a:xfrm>
          <a:prstGeom prst="foldedCorner">
            <a:avLst/>
          </a:prstGeom>
          <a:solidFill>
            <a:srgbClr val="D758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情</a:t>
            </a:r>
            <a:r>
              <a:rPr lang="zh-CN" altLang="en-US" sz="32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境</a:t>
            </a:r>
            <a:r>
              <a:rPr lang="en-US" altLang="zh-CN"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1</a:t>
            </a:r>
          </a:p>
        </p:txBody>
      </p:sp>
      <p:sp>
        <p:nvSpPr>
          <p:cNvPr id="6" name="文本框 5"/>
          <p:cNvSpPr txBox="1"/>
          <p:nvPr/>
        </p:nvSpPr>
        <p:spPr>
          <a:xfrm>
            <a:off x="251460" y="967740"/>
            <a:ext cx="3738880" cy="398780"/>
          </a:xfrm>
          <a:prstGeom prst="rect">
            <a:avLst/>
          </a:prstGeom>
          <a:noFill/>
        </p:spPr>
        <p:txBody>
          <a:bodyPr wrap="none" rtlCol="0" anchor="t">
            <a:spAutoFit/>
          </a:bodyPr>
          <a:lstStyle/>
          <a:p>
            <a:pPr algn="l"/>
            <a:r>
              <a:rPr lang="zh-CN" altLang="en-US" sz="2000" b="1" dirty="0">
                <a:solidFill>
                  <a:srgbClr val="FF0000"/>
                </a:solidFill>
                <a:latin typeface="微软雅黑" panose="020B0503020204020204" charset="-122"/>
                <a:ea typeface="微软雅黑" panose="020B0503020204020204" charset="-122"/>
                <a:sym typeface="+mn-ea"/>
              </a:rPr>
              <a:t>教学方式二：在线直播教学方式</a:t>
            </a:r>
            <a:endParaRPr lang="zh-CN" altLang="en-US" sz="2000" b="1" dirty="0">
              <a:solidFill>
                <a:srgbClr val="FF0000"/>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a:stretch>
            <a:fillRect/>
          </a:stretch>
        </p:blipFill>
        <p:spPr>
          <a:xfrm>
            <a:off x="568960" y="3154045"/>
            <a:ext cx="1781810" cy="3301365"/>
          </a:xfrm>
          <a:prstGeom prst="rect">
            <a:avLst/>
          </a:prstGeom>
        </p:spPr>
      </p:pic>
      <p:pic>
        <p:nvPicPr>
          <p:cNvPr id="10" name="图片 9"/>
          <p:cNvPicPr>
            <a:picLocks noChangeAspect="1"/>
          </p:cNvPicPr>
          <p:nvPr/>
        </p:nvPicPr>
        <p:blipFill>
          <a:blip r:embed="rId3"/>
          <a:stretch>
            <a:fillRect/>
          </a:stretch>
        </p:blipFill>
        <p:spPr>
          <a:xfrm>
            <a:off x="3145155" y="3154045"/>
            <a:ext cx="1916430" cy="3300095"/>
          </a:xfrm>
          <a:prstGeom prst="rect">
            <a:avLst/>
          </a:prstGeom>
        </p:spPr>
      </p:pic>
      <p:pic>
        <p:nvPicPr>
          <p:cNvPr id="15" name="图片 14"/>
          <p:cNvPicPr>
            <a:picLocks noChangeAspect="1"/>
          </p:cNvPicPr>
          <p:nvPr/>
        </p:nvPicPr>
        <p:blipFill>
          <a:blip r:embed="rId4"/>
          <a:stretch>
            <a:fillRect/>
          </a:stretch>
        </p:blipFill>
        <p:spPr>
          <a:xfrm>
            <a:off x="5855970" y="3154045"/>
            <a:ext cx="1939925" cy="3300095"/>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55685" y="3154045"/>
            <a:ext cx="2056765" cy="3300730"/>
          </a:xfrm>
          <a:prstGeom prst="rect">
            <a:avLst/>
          </a:prstGeom>
          <a:ln>
            <a:solidFill>
              <a:schemeClr val="tx1"/>
            </a:solidFill>
          </a:ln>
        </p:spPr>
      </p:pic>
      <p:sp>
        <p:nvSpPr>
          <p:cNvPr id="12" name="标题 11"/>
          <p:cNvSpPr>
            <a:spLocks noGrp="1"/>
          </p:cNvSpPr>
          <p:nvPr/>
        </p:nvSpPr>
        <p:spPr>
          <a:xfrm>
            <a:off x="447040" y="1270635"/>
            <a:ext cx="11297920" cy="1841500"/>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en-US" altLang="zh-CN" sz="1800" b="1" dirty="0">
                <a:solidFill>
                  <a:srgbClr val="FF0000"/>
                </a:solidFill>
                <a:latin typeface="微软雅黑" panose="020B0503020204020204" charset="-122"/>
                <a:ea typeface="微软雅黑" panose="020B0503020204020204" charset="-122"/>
                <a:cs typeface="+mn-cs"/>
                <a:sym typeface="+mn-ea"/>
              </a:rPr>
              <a:t>2</a:t>
            </a:r>
            <a:r>
              <a:rPr lang="zh-CN" altLang="en-US" sz="1800" b="1" dirty="0">
                <a:solidFill>
                  <a:srgbClr val="FF0000"/>
                </a:solidFill>
                <a:latin typeface="微软雅黑" panose="020B0503020204020204" charset="-122"/>
                <a:ea typeface="微软雅黑" panose="020B0503020204020204" charset="-122"/>
                <a:cs typeface="+mn-cs"/>
                <a:sym typeface="+mn-ea"/>
              </a:rPr>
              <a:t>、</a:t>
            </a:r>
            <a:r>
              <a:rPr lang="zh-CN" altLang="en-US" sz="1800" b="1" dirty="0">
                <a:solidFill>
                  <a:srgbClr val="FF0000"/>
                </a:solidFill>
                <a:latin typeface="微软雅黑" panose="020B0503020204020204" charset="-122"/>
                <a:ea typeface="微软雅黑" panose="020B0503020204020204" charset="-122"/>
                <a:cs typeface="+mj-ea"/>
                <a:sym typeface="+mn-ea"/>
              </a:rPr>
              <a:t>移动端直播（学习通</a:t>
            </a:r>
            <a:r>
              <a:rPr lang="en-US" altLang="zh-CN" sz="1800" b="1" dirty="0">
                <a:solidFill>
                  <a:srgbClr val="FF0000"/>
                </a:solidFill>
                <a:latin typeface="微软雅黑" panose="020B0503020204020204" charset="-122"/>
                <a:ea typeface="微软雅黑" panose="020B0503020204020204" charset="-122"/>
                <a:cs typeface="+mj-ea"/>
                <a:sym typeface="+mn-ea"/>
              </a:rPr>
              <a:t>APP</a:t>
            </a:r>
            <a:r>
              <a:rPr lang="zh-CN" altLang="en-US" sz="1800" b="1" dirty="0">
                <a:solidFill>
                  <a:srgbClr val="FF0000"/>
                </a:solidFill>
                <a:latin typeface="微软雅黑" panose="020B0503020204020204" charset="-122"/>
                <a:ea typeface="微软雅黑" panose="020B0503020204020204" charset="-122"/>
                <a:cs typeface="+mj-ea"/>
                <a:sym typeface="+mn-ea"/>
              </a:rPr>
              <a:t>）</a:t>
            </a:r>
            <a:r>
              <a:rPr lang="zh-CN" altLang="en-US" sz="1600" b="1" dirty="0">
                <a:solidFill>
                  <a:srgbClr val="FF0000"/>
                </a:solidFill>
                <a:latin typeface="微软雅黑" panose="020B0503020204020204" charset="-122"/>
                <a:ea typeface="微软雅黑" panose="020B0503020204020204" charset="-122"/>
                <a:cs typeface="+mj-ea"/>
                <a:sym typeface="+mn-ea"/>
              </a:rPr>
              <a:t></a:t>
            </a:r>
          </a:p>
          <a:p>
            <a:pPr>
              <a:lnSpc>
                <a:spcPct val="150000"/>
              </a:lnSpc>
            </a:pPr>
            <a:r>
              <a:rPr lang="zh-CN" altLang="en-US" sz="1800" dirty="0">
                <a:latin typeface="微软雅黑" panose="020B0503020204020204" charset="-122"/>
                <a:ea typeface="微软雅黑" panose="020B0503020204020204" charset="-122"/>
                <a:sym typeface="+mn-ea"/>
              </a:rPr>
              <a:t>教师在任何地方利用</a:t>
            </a:r>
            <a:r>
              <a:rPr lang="zh-CN" altLang="en-US" sz="1800" dirty="0">
                <a:solidFill>
                  <a:srgbClr val="FF0000"/>
                </a:solidFill>
                <a:latin typeface="微软雅黑" panose="020B0503020204020204" charset="-122"/>
                <a:ea typeface="微软雅黑" panose="020B0503020204020204" charset="-122"/>
                <a:sym typeface="+mn-ea"/>
              </a:rPr>
              <a:t>手机</a:t>
            </a:r>
            <a:r>
              <a:rPr lang="zh-CN" altLang="en-US" sz="1800" dirty="0">
                <a:latin typeface="微软雅黑" panose="020B0503020204020204" charset="-122"/>
                <a:ea typeface="微软雅黑" panose="020B0503020204020204" charset="-122"/>
                <a:sym typeface="+mn-ea"/>
              </a:rPr>
              <a:t>均可发起直播教学，例如进行</a:t>
            </a:r>
            <a:r>
              <a:rPr lang="zh-CN" altLang="en-US" sz="1800" dirty="0">
                <a:solidFill>
                  <a:srgbClr val="FF0000"/>
                </a:solidFill>
                <a:latin typeface="微软雅黑" panose="020B0503020204020204" charset="-122"/>
                <a:ea typeface="微软雅黑" panose="020B0503020204020204" charset="-122"/>
                <a:sym typeface="+mn-ea"/>
              </a:rPr>
              <a:t>直播答疑</a:t>
            </a:r>
            <a:r>
              <a:rPr lang="zh-CN" altLang="en-US" sz="1800" dirty="0">
                <a:latin typeface="微软雅黑" panose="020B0503020204020204" charset="-122"/>
                <a:ea typeface="微软雅黑" panose="020B0503020204020204" charset="-122"/>
                <a:sym typeface="+mn-ea"/>
              </a:rPr>
              <a:t>或</a:t>
            </a:r>
            <a:r>
              <a:rPr lang="zh-CN" altLang="en-US" sz="1800" dirty="0">
                <a:solidFill>
                  <a:srgbClr val="FF0000"/>
                </a:solidFill>
                <a:latin typeface="微软雅黑" panose="020B0503020204020204" charset="-122"/>
                <a:ea typeface="微软雅黑" panose="020B0503020204020204" charset="-122"/>
                <a:sym typeface="+mn-ea"/>
              </a:rPr>
              <a:t>教学互动</a:t>
            </a:r>
            <a:r>
              <a:rPr lang="zh-CN" altLang="en-US" sz="1800" dirty="0">
                <a:latin typeface="微软雅黑" panose="020B0503020204020204" charset="-122"/>
                <a:ea typeface="微软雅黑" panose="020B0503020204020204" charset="-122"/>
                <a:sym typeface="+mn-ea"/>
              </a:rPr>
              <a:t>等。</a:t>
            </a:r>
            <a:br>
              <a:rPr lang="en-US" altLang="zh-CN" sz="1800" dirty="0">
                <a:latin typeface="微软雅黑" panose="020B0503020204020204" charset="-122"/>
                <a:ea typeface="微软雅黑" panose="020B0503020204020204" charset="-122"/>
                <a:cs typeface="+mj-ea"/>
                <a:sym typeface="+mn-ea"/>
              </a:rPr>
            </a:br>
            <a:r>
              <a:rPr lang="zh-CN" altLang="en-US" sz="1800" dirty="0">
                <a:latin typeface="微软雅黑" panose="020B0503020204020204" charset="-122"/>
                <a:ea typeface="微软雅黑" panose="020B0503020204020204" charset="-122"/>
                <a:sym typeface="+mn-ea"/>
              </a:rPr>
              <a:t>​</a:t>
            </a:r>
            <a:r>
              <a:rPr lang="zh-CN" altLang="en-US" sz="1800" dirty="0">
                <a:latin typeface="微软雅黑" panose="020B0503020204020204" charset="-122"/>
                <a:ea typeface="微软雅黑" panose="020B0503020204020204" charset="-122"/>
                <a:cs typeface="+mj-ea"/>
                <a:sym typeface="+mn-ea"/>
              </a:rPr>
              <a:t>教师课程页面选择课程的教学班，点击下方的</a:t>
            </a:r>
            <a:r>
              <a:rPr lang="en-US" altLang="zh-CN" sz="1800" dirty="0">
                <a:latin typeface="微软雅黑" panose="020B0503020204020204" charset="-122"/>
                <a:ea typeface="微软雅黑" panose="020B0503020204020204" charset="-122"/>
                <a:cs typeface="+mj-ea"/>
                <a:sym typeface="+mn-ea"/>
              </a:rPr>
              <a:t>“</a:t>
            </a:r>
            <a:r>
              <a:rPr lang="zh-CN" altLang="en-US" sz="1800" dirty="0">
                <a:latin typeface="微软雅黑" panose="020B0503020204020204" charset="-122"/>
                <a:ea typeface="微软雅黑" panose="020B0503020204020204" charset="-122"/>
                <a:cs typeface="+mj-ea"/>
                <a:sym typeface="+mn-ea"/>
              </a:rPr>
              <a:t>+</a:t>
            </a:r>
            <a:r>
              <a:rPr lang="en-US" altLang="zh-CN" sz="1800" dirty="0">
                <a:latin typeface="微软雅黑" panose="020B0503020204020204" charset="-122"/>
                <a:ea typeface="微软雅黑" panose="020B0503020204020204" charset="-122"/>
                <a:cs typeface="+mj-ea"/>
                <a:sym typeface="+mn-ea"/>
              </a:rPr>
              <a:t>” </a:t>
            </a:r>
            <a:r>
              <a:rPr lang="zh-CN" altLang="en-US" sz="1800" dirty="0">
                <a:latin typeface="微软雅黑" panose="020B0503020204020204" charset="-122"/>
                <a:ea typeface="微软雅黑" panose="020B0503020204020204" charset="-122"/>
                <a:cs typeface="+mj-ea"/>
                <a:sym typeface="+mn-ea"/>
              </a:rPr>
              <a:t>，点击“直播”后可进行直播教学。直播教学结束后，教师可自主选择是否允许学生“回看”。</a:t>
            </a:r>
          </a:p>
          <a:p>
            <a:pPr>
              <a:lnSpc>
                <a:spcPct val="150000"/>
              </a:lnSpc>
            </a:pPr>
            <a:r>
              <a:rPr lang="zh-CN" altLang="en-US" sz="1800" dirty="0">
                <a:latin typeface="微软雅黑" panose="020B0503020204020204" charset="-122"/>
                <a:ea typeface="微软雅黑" panose="020B0503020204020204" charset="-122"/>
                <a:sym typeface="+mn-ea"/>
              </a:rPr>
              <a:t>学生在学习通中可以看到教师的直播视频，如果教师选择“允许回看”，直播结束后学生可以选择方便的时间多次观看。</a:t>
            </a:r>
            <a:endParaRPr lang="zh-CN" sz="1800" dirty="0">
              <a:solidFill>
                <a:srgbClr val="FF0000"/>
              </a:solidFill>
              <a:latin typeface="微软雅黑" panose="020B0503020204020204" charset="-122"/>
              <a:ea typeface="微软雅黑" panose="020B0503020204020204" charset="-122"/>
              <a:cs typeface="+mj-ea"/>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13740" y="1558925"/>
            <a:ext cx="10682605" cy="3784600"/>
          </a:xfrm>
          <a:prstGeom prst="rect">
            <a:avLst/>
          </a:prstGeom>
          <a:noFill/>
        </p:spPr>
        <p:txBody>
          <a:bodyPr wrap="square" rtlCol="0">
            <a:spAutoFit/>
          </a:bodyPr>
          <a:lstStyle/>
          <a:p>
            <a:pPr indent="457200" fontAlgn="auto">
              <a:lnSpc>
                <a:spcPct val="150000"/>
              </a:lnSpc>
            </a:pPr>
            <a:r>
              <a:rPr lang="zh-CN" altLang="en-US" sz="2000" dirty="0">
                <a:latin typeface="微软雅黑" panose="020B0503020204020204" charset="-122"/>
                <a:ea typeface="微软雅黑" panose="020B0503020204020204" charset="-122"/>
                <a:cs typeface="+mj-ea"/>
              </a:rPr>
              <a:t>同步课堂式教学旨在不增加软、硬件的情况下，解决部分学生不能到课堂但希望同步听到教师课堂授课的问题。在教室内，教师</a:t>
            </a:r>
            <a:r>
              <a:rPr lang="zh-CN" altLang="en-US" sz="2000" dirty="0">
                <a:solidFill>
                  <a:srgbClr val="FF0000"/>
                </a:solidFill>
                <a:latin typeface="微软雅黑" panose="020B0503020204020204" charset="-122"/>
                <a:ea typeface="微软雅黑" panose="020B0503020204020204" charset="-122"/>
                <a:cs typeface="+mj-ea"/>
              </a:rPr>
              <a:t>可以将教学课件投屏到教室的投影仪上</a:t>
            </a:r>
            <a:r>
              <a:rPr lang="zh-CN" altLang="en-US" sz="2000" dirty="0">
                <a:latin typeface="微软雅黑" panose="020B0503020204020204" charset="-122"/>
                <a:ea typeface="微软雅黑" panose="020B0503020204020204" charset="-122"/>
                <a:cs typeface="+mj-ea"/>
              </a:rPr>
              <a:t>，</a:t>
            </a:r>
            <a:r>
              <a:rPr lang="zh-CN" altLang="en-US" sz="2000" dirty="0">
                <a:solidFill>
                  <a:srgbClr val="FF0000"/>
                </a:solidFill>
                <a:latin typeface="微软雅黑" panose="020B0503020204020204" charset="-122"/>
                <a:ea typeface="微软雅黑" panose="020B0503020204020204" charset="-122"/>
                <a:cs typeface="+mj-ea"/>
              </a:rPr>
              <a:t>教室内</a:t>
            </a:r>
            <a:r>
              <a:rPr lang="zh-CN" altLang="en-US" sz="2000" dirty="0">
                <a:latin typeface="微软雅黑" panose="020B0503020204020204" charset="-122"/>
                <a:ea typeface="微软雅黑" panose="020B0503020204020204" charset="-122"/>
                <a:cs typeface="+mj-ea"/>
              </a:rPr>
              <a:t>的同学可以直接在课堂进行课程学习并与教师进行</a:t>
            </a:r>
            <a:r>
              <a:rPr lang="zh-CN" altLang="en-US" sz="2000" dirty="0">
                <a:solidFill>
                  <a:srgbClr val="FF0000"/>
                </a:solidFill>
                <a:latin typeface="微软雅黑" panose="020B0503020204020204" charset="-122"/>
                <a:ea typeface="微软雅黑" panose="020B0503020204020204" charset="-122"/>
                <a:cs typeface="+mj-ea"/>
              </a:rPr>
              <a:t>课堂互动</a:t>
            </a:r>
            <a:r>
              <a:rPr lang="zh-CN" altLang="en-US" sz="2000" dirty="0">
                <a:latin typeface="微软雅黑" panose="020B0503020204020204" charset="-122"/>
                <a:ea typeface="微软雅黑" panose="020B0503020204020204" charset="-122"/>
                <a:cs typeface="+mj-ea"/>
              </a:rPr>
              <a:t>；</a:t>
            </a:r>
            <a:r>
              <a:rPr lang="zh-CN" altLang="en-US" sz="2000" dirty="0">
                <a:solidFill>
                  <a:srgbClr val="FF0000"/>
                </a:solidFill>
                <a:latin typeface="微软雅黑" panose="020B0503020204020204" charset="-122"/>
                <a:ea typeface="微软雅黑" panose="020B0503020204020204" charset="-122"/>
                <a:cs typeface="+mj-ea"/>
              </a:rPr>
              <a:t>不在教室</a:t>
            </a:r>
            <a:r>
              <a:rPr lang="zh-CN" altLang="en-US" sz="2000" dirty="0">
                <a:latin typeface="微软雅黑" panose="020B0503020204020204" charset="-122"/>
                <a:ea typeface="微软雅黑" panose="020B0503020204020204" charset="-122"/>
                <a:cs typeface="+mj-ea"/>
              </a:rPr>
              <a:t>的同学可以通过</a:t>
            </a:r>
            <a:r>
              <a:rPr lang="en-US" altLang="zh-CN" sz="2000" dirty="0">
                <a:solidFill>
                  <a:srgbClr val="FF0000"/>
                </a:solidFill>
                <a:latin typeface="微软雅黑" panose="020B0503020204020204" charset="-122"/>
                <a:ea typeface="微软雅黑" panose="020B0503020204020204" charset="-122"/>
                <a:cs typeface="+mj-ea"/>
              </a:rPr>
              <a:t>“同</a:t>
            </a:r>
            <a:r>
              <a:rPr lang="zh-CN" altLang="en-US" sz="2000" dirty="0">
                <a:solidFill>
                  <a:srgbClr val="FF0000"/>
                </a:solidFill>
                <a:latin typeface="微软雅黑" panose="020B0503020204020204" charset="-122"/>
                <a:ea typeface="微软雅黑" panose="020B0503020204020204" charset="-122"/>
                <a:cs typeface="+mj-ea"/>
              </a:rPr>
              <a:t>步课堂</a:t>
            </a:r>
            <a:r>
              <a:rPr lang="en-US" altLang="zh-CN" sz="2000" dirty="0">
                <a:solidFill>
                  <a:srgbClr val="FF0000"/>
                </a:solidFill>
                <a:latin typeface="微软雅黑" panose="020B0503020204020204" charset="-122"/>
                <a:ea typeface="微软雅黑" panose="020B0503020204020204" charset="-122"/>
                <a:cs typeface="+mj-ea"/>
              </a:rPr>
              <a:t>”</a:t>
            </a:r>
            <a:r>
              <a:rPr lang="zh-CN" altLang="en-US" sz="2000" dirty="0">
                <a:solidFill>
                  <a:srgbClr val="FF0000"/>
                </a:solidFill>
                <a:latin typeface="微软雅黑" panose="020B0503020204020204" charset="-122"/>
                <a:ea typeface="微软雅黑" panose="020B0503020204020204" charset="-122"/>
                <a:cs typeface="+mj-ea"/>
              </a:rPr>
              <a:t>功能看到教师PPT画面</a:t>
            </a:r>
            <a:r>
              <a:rPr lang="zh-CN" altLang="en-US" sz="2000" dirty="0">
                <a:latin typeface="微软雅黑" panose="020B0503020204020204" charset="-122"/>
                <a:ea typeface="微软雅黑" panose="020B0503020204020204" charset="-122"/>
                <a:cs typeface="+mj-ea"/>
              </a:rPr>
              <a:t>，</a:t>
            </a:r>
            <a:r>
              <a:rPr lang="zh-CN" altLang="en-US" sz="2000" dirty="0">
                <a:solidFill>
                  <a:srgbClr val="FF0000"/>
                </a:solidFill>
                <a:latin typeface="微软雅黑" panose="020B0503020204020204" charset="-122"/>
                <a:ea typeface="微软雅黑" panose="020B0503020204020204" charset="-122"/>
                <a:cs typeface="+mj-ea"/>
                <a:sym typeface="+mn-ea"/>
              </a:rPr>
              <a:t>听到教师的授课声音</a:t>
            </a:r>
            <a:r>
              <a:rPr lang="zh-CN" altLang="en-US" sz="2000" dirty="0">
                <a:latin typeface="微软雅黑" panose="020B0503020204020204" charset="-122"/>
                <a:ea typeface="微软雅黑" panose="020B0503020204020204" charset="-122"/>
                <a:cs typeface="+mj-ea"/>
                <a:sym typeface="+mn-ea"/>
              </a:rPr>
              <a:t>，</a:t>
            </a:r>
            <a:r>
              <a:rPr lang="zh-CN" altLang="en-US" sz="2000" dirty="0">
                <a:latin typeface="微软雅黑" panose="020B0503020204020204" charset="-122"/>
                <a:ea typeface="微软雅黑" panose="020B0503020204020204" charset="-122"/>
                <a:cs typeface="+mj-ea"/>
              </a:rPr>
              <a:t>并同时参与课堂互动。课堂结束后，系统自动将</a:t>
            </a:r>
            <a:r>
              <a:rPr lang="en-US" altLang="zh-CN" sz="2000" dirty="0">
                <a:latin typeface="微软雅黑" panose="020B0503020204020204" charset="-122"/>
                <a:ea typeface="微软雅黑" panose="020B0503020204020204" charset="-122"/>
                <a:cs typeface="+mj-ea"/>
              </a:rPr>
              <a:t>“PPT+</a:t>
            </a:r>
            <a:r>
              <a:rPr lang="zh-CN" altLang="en-US" sz="2000" dirty="0">
                <a:latin typeface="微软雅黑" panose="020B0503020204020204" charset="-122"/>
                <a:ea typeface="微软雅黑" panose="020B0503020204020204" charset="-122"/>
                <a:cs typeface="+mj-ea"/>
              </a:rPr>
              <a:t>授课声音</a:t>
            </a:r>
            <a:r>
              <a:rPr lang="en-US" altLang="zh-CN" sz="2000" dirty="0">
                <a:latin typeface="微软雅黑" panose="020B0503020204020204" charset="-122"/>
                <a:ea typeface="微软雅黑" panose="020B0503020204020204" charset="-122"/>
                <a:cs typeface="+mj-ea"/>
              </a:rPr>
              <a:t>”</a:t>
            </a:r>
            <a:r>
              <a:rPr lang="zh-CN" altLang="en-US" sz="2000" dirty="0">
                <a:latin typeface="微软雅黑" panose="020B0503020204020204" charset="-122"/>
                <a:ea typeface="微软雅黑" panose="020B0503020204020204" charset="-122"/>
                <a:cs typeface="+mj-ea"/>
              </a:rPr>
              <a:t>录制为</a:t>
            </a:r>
            <a:r>
              <a:rPr lang="zh-CN" altLang="en-US" sz="2000" dirty="0">
                <a:solidFill>
                  <a:srgbClr val="FF0000"/>
                </a:solidFill>
                <a:latin typeface="微软雅黑" panose="020B0503020204020204" charset="-122"/>
                <a:ea typeface="微软雅黑" panose="020B0503020204020204" charset="-122"/>
                <a:cs typeface="+mj-ea"/>
              </a:rPr>
              <a:t>速课</a:t>
            </a:r>
            <a:r>
              <a:rPr lang="zh-CN" altLang="en-US" sz="2000" dirty="0">
                <a:latin typeface="微软雅黑" panose="020B0503020204020204" charset="-122"/>
                <a:ea typeface="微软雅黑" panose="020B0503020204020204" charset="-122"/>
                <a:cs typeface="+mj-ea"/>
              </a:rPr>
              <a:t>作为课程资料留存。</a:t>
            </a:r>
          </a:p>
          <a:p>
            <a:pPr indent="457200" fontAlgn="auto">
              <a:lnSpc>
                <a:spcPct val="150000"/>
              </a:lnSpc>
            </a:pPr>
            <a:r>
              <a:rPr lang="zh-CN" altLang="en-US" sz="2000" dirty="0">
                <a:latin typeface="微软雅黑" panose="020B0503020204020204" charset="-122"/>
                <a:ea typeface="微软雅黑" panose="020B0503020204020204" charset="-122"/>
                <a:cs typeface="+mj-ea"/>
              </a:rPr>
              <a:t>同步课堂应该是秋季学期的主要教学方式之一，只需一台手机即可使用，如条件允许，</a:t>
            </a:r>
            <a:r>
              <a:rPr lang="zh-CN" altLang="en-US" sz="2000" dirty="0">
                <a:latin typeface="微软雅黑" panose="020B0503020204020204" charset="-122"/>
                <a:ea typeface="微软雅黑" panose="020B0503020204020204" charset="-122"/>
                <a:cs typeface="+mj-ea"/>
                <a:sym typeface="+mn-ea"/>
              </a:rPr>
              <a:t>配置一个蓝牙耳机，</a:t>
            </a:r>
            <a:r>
              <a:rPr lang="zh-CN" altLang="en-US" sz="2000" dirty="0">
                <a:latin typeface="微软雅黑" panose="020B0503020204020204" charset="-122"/>
                <a:ea typeface="微软雅黑" panose="020B0503020204020204" charset="-122"/>
                <a:cs typeface="+mj-ea"/>
              </a:rPr>
              <a:t>收音效果更佳，教师也可以不用一直拿着手机。</a:t>
            </a:r>
          </a:p>
          <a:p>
            <a:pPr indent="457200" fontAlgn="auto">
              <a:lnSpc>
                <a:spcPct val="150000"/>
              </a:lnSpc>
            </a:pPr>
            <a:r>
              <a:rPr lang="zh-CN" altLang="en-US" sz="2000" dirty="0">
                <a:latin typeface="微软雅黑" panose="020B0503020204020204" charset="-122"/>
                <a:ea typeface="微软雅黑" panose="020B0503020204020204" charset="-122"/>
                <a:cs typeface="+mj-ea"/>
              </a:rPr>
              <a:t>详细手册：</a:t>
            </a:r>
            <a:r>
              <a:rPr lang="zh-CN" altLang="en-US" sz="2000" dirty="0">
                <a:latin typeface="微软雅黑" panose="020B0503020204020204" charset="-122"/>
                <a:ea typeface="微软雅黑" panose="020B0503020204020204" charset="-122"/>
                <a:cs typeface="+mj-ea"/>
                <a:hlinkClick r:id="rId2"/>
              </a:rPr>
              <a:t>http://njfu.fanya.chaoxing.com/portal/news/info?id=69538</a:t>
            </a:r>
            <a:endParaRPr lang="zh-CN" altLang="en-US" sz="2000" dirty="0">
              <a:latin typeface="微软雅黑" panose="020B0503020204020204" charset="-122"/>
              <a:ea typeface="微软雅黑" panose="020B0503020204020204" charset="-122"/>
              <a:cs typeface="+mj-ea"/>
            </a:endParaRPr>
          </a:p>
        </p:txBody>
      </p:sp>
      <p:sp>
        <p:nvSpPr>
          <p:cNvPr id="8" name="文本框 7"/>
          <p:cNvSpPr txBox="1"/>
          <p:nvPr/>
        </p:nvSpPr>
        <p:spPr>
          <a:xfrm>
            <a:off x="2545080" y="240030"/>
            <a:ext cx="6750050" cy="583565"/>
          </a:xfrm>
          <a:prstGeom prst="rect">
            <a:avLst/>
          </a:prstGeom>
          <a:noFill/>
        </p:spPr>
        <p:txBody>
          <a:bodyPr wrap="none" rtlCol="0">
            <a:spAutoFit/>
          </a:bodyPr>
          <a:lstStyle/>
          <a:p>
            <a:pPr algn="l"/>
            <a:r>
              <a:rPr lang="zh-CN" altLang="en-US" sz="3200" b="1">
                <a:solidFill>
                  <a:srgbClr val="C00000"/>
                </a:solidFill>
                <a:latin typeface="微软雅黑" panose="020B0503020204020204" charset="-122"/>
                <a:ea typeface="微软雅黑" panose="020B0503020204020204" charset="-122"/>
                <a:sym typeface="+mn-ea"/>
              </a:rPr>
              <a:t>部分学生到课堂</a:t>
            </a:r>
            <a:r>
              <a:rPr lang="zh-CN" altLang="en-US" sz="3200" b="1">
                <a:solidFill>
                  <a:srgbClr val="C00000"/>
                </a:solidFill>
                <a:latin typeface="微软雅黑" panose="020B0503020204020204" charset="-122"/>
                <a:ea typeface="微软雅黑" panose="020B0503020204020204" charset="-122"/>
              </a:rPr>
              <a:t>——</a:t>
            </a:r>
            <a:r>
              <a:rPr lang="zh-CN" sz="3200" b="1">
                <a:solidFill>
                  <a:schemeClr val="accent5"/>
                </a:solidFill>
                <a:latin typeface="微软雅黑" panose="020B0503020204020204" charset="-122"/>
                <a:ea typeface="微软雅黑" panose="020B0503020204020204" charset="-122"/>
              </a:rPr>
              <a:t>同步课堂式教学</a:t>
            </a:r>
          </a:p>
        </p:txBody>
      </p:sp>
      <p:sp>
        <p:nvSpPr>
          <p:cNvPr id="4" name="Folded Corner 5"/>
          <p:cNvSpPr/>
          <p:nvPr/>
        </p:nvSpPr>
        <p:spPr>
          <a:xfrm>
            <a:off x="251460" y="195580"/>
            <a:ext cx="2099310" cy="673100"/>
          </a:xfrm>
          <a:prstGeom prst="foldedCorner">
            <a:avLst/>
          </a:prstGeom>
          <a:solidFill>
            <a:srgbClr val="D758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情</a:t>
            </a:r>
            <a:r>
              <a:rPr lang="zh-CN" altLang="en-US" sz="32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境</a:t>
            </a:r>
            <a:r>
              <a:rPr lang="en-US" altLang="zh-CN"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2</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94030" y="1066800"/>
            <a:ext cx="11287760" cy="1364615"/>
          </a:xfrm>
        </p:spPr>
        <p:txBody>
          <a:bodyPr>
            <a:noAutofit/>
          </a:bodyPr>
          <a:lstStyle/>
          <a:p>
            <a:pPr>
              <a:lnSpc>
                <a:spcPct val="150000"/>
              </a:lnSpc>
            </a:pPr>
            <a:r>
              <a:rPr lang="zh-CN" altLang="en-US" sz="1800" dirty="0">
                <a:solidFill>
                  <a:srgbClr val="FF0000"/>
                </a:solidFill>
                <a:latin typeface="微软雅黑" panose="020B0503020204020204" charset="-122"/>
                <a:ea typeface="微软雅黑" panose="020B0503020204020204" charset="-122"/>
                <a:cs typeface="+mj-ea"/>
              </a:rPr>
              <a:t>步骤一（投屏</a:t>
            </a:r>
            <a:r>
              <a:rPr lang="en-US" altLang="zh-CN" sz="1800" dirty="0">
                <a:solidFill>
                  <a:srgbClr val="FF0000"/>
                </a:solidFill>
                <a:latin typeface="微软雅黑" panose="020B0503020204020204" charset="-122"/>
                <a:ea typeface="微软雅黑" panose="020B0503020204020204" charset="-122"/>
                <a:cs typeface="+mj-ea"/>
              </a:rPr>
              <a:t>ppt</a:t>
            </a:r>
            <a:r>
              <a:rPr lang="zh-CN" altLang="en-US" sz="1800" dirty="0">
                <a:solidFill>
                  <a:srgbClr val="FF0000"/>
                </a:solidFill>
                <a:latin typeface="微软雅黑" panose="020B0503020204020204" charset="-122"/>
                <a:ea typeface="微软雅黑" panose="020B0503020204020204" charset="-122"/>
                <a:cs typeface="+mj-ea"/>
              </a:rPr>
              <a:t>）</a:t>
            </a:r>
            <a:r>
              <a:rPr lang="zh-CN" altLang="en-US" sz="1800" dirty="0">
                <a:latin typeface="微软雅黑" panose="020B0503020204020204" charset="-122"/>
                <a:ea typeface="微软雅黑" panose="020B0503020204020204" charset="-122"/>
                <a:cs typeface="+mj-ea"/>
              </a:rPr>
              <a:t>：</a:t>
            </a:r>
            <a:br>
              <a:rPr lang="zh-CN" altLang="en-US" sz="1800" dirty="0">
                <a:latin typeface="微软雅黑" panose="020B0503020204020204" charset="-122"/>
                <a:ea typeface="微软雅黑" panose="020B0503020204020204" charset="-122"/>
                <a:cs typeface="+mj-ea"/>
              </a:rPr>
            </a:br>
            <a:r>
              <a:rPr lang="zh-CN" altLang="en-US" sz="1800" dirty="0">
                <a:latin typeface="微软雅黑" panose="020B0503020204020204" charset="-122"/>
                <a:ea typeface="微软雅黑" panose="020B0503020204020204" charset="-122"/>
                <a:cs typeface="+mj-ea"/>
              </a:rPr>
              <a:t>教师在课程界面中点击教案打开PPT（需提前上传），点击左下角</a:t>
            </a:r>
            <a:r>
              <a:rPr lang="en-US" altLang="zh-CN" sz="1800" dirty="0">
                <a:latin typeface="微软雅黑" panose="020B0503020204020204" charset="-122"/>
                <a:ea typeface="微软雅黑" panose="020B0503020204020204" charset="-122"/>
                <a:cs typeface="+mj-ea"/>
              </a:rPr>
              <a:t>“</a:t>
            </a:r>
            <a:r>
              <a:rPr lang="zh-CN" altLang="en-US" sz="1800" dirty="0">
                <a:latin typeface="微软雅黑" panose="020B0503020204020204" charset="-122"/>
                <a:ea typeface="微软雅黑" panose="020B0503020204020204" charset="-122"/>
                <a:cs typeface="+mj-ea"/>
              </a:rPr>
              <a:t>投屏</a:t>
            </a:r>
            <a:r>
              <a:rPr lang="en-US" altLang="zh-CN" sz="1800" dirty="0">
                <a:latin typeface="微软雅黑" panose="020B0503020204020204" charset="-122"/>
                <a:ea typeface="微软雅黑" panose="020B0503020204020204" charset="-122"/>
                <a:cs typeface="+mj-ea"/>
              </a:rPr>
              <a:t>”</a:t>
            </a:r>
            <a:r>
              <a:rPr lang="zh-CN" altLang="en-US" sz="1800" dirty="0">
                <a:latin typeface="微软雅黑" panose="020B0503020204020204" charset="-122"/>
                <a:ea typeface="微软雅黑" panose="020B0503020204020204" charset="-122"/>
                <a:cs typeface="+mj-ea"/>
              </a:rPr>
              <a:t>，选择相应班级，根据提示投屏PPT到教室投影上。</a:t>
            </a:r>
          </a:p>
        </p:txBody>
      </p:sp>
      <p:sp>
        <p:nvSpPr>
          <p:cNvPr id="4" name="文本框 3"/>
          <p:cNvSpPr txBox="1"/>
          <p:nvPr/>
        </p:nvSpPr>
        <p:spPr>
          <a:xfrm>
            <a:off x="2545080" y="240030"/>
            <a:ext cx="6750050" cy="583565"/>
          </a:xfrm>
          <a:prstGeom prst="rect">
            <a:avLst/>
          </a:prstGeom>
          <a:noFill/>
        </p:spPr>
        <p:txBody>
          <a:bodyPr wrap="none" rtlCol="0">
            <a:spAutoFit/>
          </a:bodyPr>
          <a:lstStyle/>
          <a:p>
            <a:pPr algn="l"/>
            <a:r>
              <a:rPr lang="zh-CN" altLang="en-US" sz="3200" b="1">
                <a:solidFill>
                  <a:srgbClr val="C00000"/>
                </a:solidFill>
                <a:latin typeface="微软雅黑" panose="020B0503020204020204" charset="-122"/>
                <a:ea typeface="微软雅黑" panose="020B0503020204020204" charset="-122"/>
                <a:sym typeface="+mn-ea"/>
              </a:rPr>
              <a:t>部分学生到课堂</a:t>
            </a:r>
            <a:r>
              <a:rPr lang="zh-CN" altLang="en-US" sz="3200" b="1">
                <a:solidFill>
                  <a:srgbClr val="C00000"/>
                </a:solidFill>
                <a:latin typeface="微软雅黑" panose="020B0503020204020204" charset="-122"/>
                <a:ea typeface="微软雅黑" panose="020B0503020204020204" charset="-122"/>
              </a:rPr>
              <a:t>——</a:t>
            </a:r>
            <a:r>
              <a:rPr lang="zh-CN" sz="3200" b="1">
                <a:solidFill>
                  <a:schemeClr val="accent5"/>
                </a:solidFill>
                <a:latin typeface="微软雅黑" panose="020B0503020204020204" charset="-122"/>
                <a:ea typeface="微软雅黑" panose="020B0503020204020204" charset="-122"/>
              </a:rPr>
              <a:t>同步课堂式教学</a:t>
            </a:r>
          </a:p>
        </p:txBody>
      </p:sp>
      <p:sp>
        <p:nvSpPr>
          <p:cNvPr id="5" name="Folded Corner 5"/>
          <p:cNvSpPr/>
          <p:nvPr/>
        </p:nvSpPr>
        <p:spPr>
          <a:xfrm>
            <a:off x="251460" y="195580"/>
            <a:ext cx="2099310" cy="673100"/>
          </a:xfrm>
          <a:prstGeom prst="foldedCorner">
            <a:avLst/>
          </a:prstGeom>
          <a:solidFill>
            <a:srgbClr val="D758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情</a:t>
            </a:r>
            <a:r>
              <a:rPr lang="zh-CN" altLang="en-US" sz="32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境</a:t>
            </a:r>
            <a:r>
              <a:rPr lang="en-US" altLang="zh-CN"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2</a:t>
            </a:r>
          </a:p>
        </p:txBody>
      </p:sp>
      <p:pic>
        <p:nvPicPr>
          <p:cNvPr id="3" name="图片 2"/>
          <p:cNvPicPr>
            <a:picLocks noChangeAspect="1"/>
          </p:cNvPicPr>
          <p:nvPr/>
        </p:nvPicPr>
        <p:blipFill>
          <a:blip r:embed="rId3"/>
          <a:stretch>
            <a:fillRect/>
          </a:stretch>
        </p:blipFill>
        <p:spPr>
          <a:xfrm>
            <a:off x="167640" y="2523490"/>
            <a:ext cx="1702435" cy="3485515"/>
          </a:xfrm>
          <a:prstGeom prst="rect">
            <a:avLst/>
          </a:prstGeom>
        </p:spPr>
      </p:pic>
      <p:pic>
        <p:nvPicPr>
          <p:cNvPr id="7" name="图片 6"/>
          <p:cNvPicPr>
            <a:picLocks noChangeAspect="1"/>
          </p:cNvPicPr>
          <p:nvPr/>
        </p:nvPicPr>
        <p:blipFill>
          <a:blip r:embed="rId4"/>
          <a:stretch>
            <a:fillRect/>
          </a:stretch>
        </p:blipFill>
        <p:spPr>
          <a:xfrm>
            <a:off x="2005330" y="2536190"/>
            <a:ext cx="1677670" cy="3473450"/>
          </a:xfrm>
          <a:prstGeom prst="rect">
            <a:avLst/>
          </a:prstGeom>
        </p:spPr>
      </p:pic>
      <p:pic>
        <p:nvPicPr>
          <p:cNvPr id="11" name="图片 10"/>
          <p:cNvPicPr>
            <a:picLocks noChangeAspect="1"/>
          </p:cNvPicPr>
          <p:nvPr/>
        </p:nvPicPr>
        <p:blipFill>
          <a:blip r:embed="rId5"/>
          <a:stretch>
            <a:fillRect/>
          </a:stretch>
        </p:blipFill>
        <p:spPr>
          <a:xfrm>
            <a:off x="3757295" y="2523490"/>
            <a:ext cx="1778000" cy="3485515"/>
          </a:xfrm>
          <a:prstGeom prst="rect">
            <a:avLst/>
          </a:prstGeom>
        </p:spPr>
      </p:pic>
      <p:pic>
        <p:nvPicPr>
          <p:cNvPr id="15" name="图片 14"/>
          <p:cNvPicPr>
            <a:picLocks noChangeAspect="1"/>
          </p:cNvPicPr>
          <p:nvPr/>
        </p:nvPicPr>
        <p:blipFill>
          <a:blip r:embed="rId6"/>
          <a:stretch>
            <a:fillRect/>
          </a:stretch>
        </p:blipFill>
        <p:spPr>
          <a:xfrm>
            <a:off x="5609590" y="2536190"/>
            <a:ext cx="6464935" cy="3472815"/>
          </a:xfrm>
          <a:prstGeom prst="rect">
            <a:avLst/>
          </a:prstGeom>
        </p:spPr>
      </p:pic>
      <p:sp>
        <p:nvSpPr>
          <p:cNvPr id="18" name="文本框 17"/>
          <p:cNvSpPr txBox="1"/>
          <p:nvPr/>
        </p:nvSpPr>
        <p:spPr>
          <a:xfrm>
            <a:off x="2350770" y="6292215"/>
            <a:ext cx="894080" cy="306705"/>
          </a:xfrm>
          <a:prstGeom prst="rect">
            <a:avLst/>
          </a:prstGeom>
          <a:noFill/>
        </p:spPr>
        <p:txBody>
          <a:bodyPr wrap="none" rtlCol="0">
            <a:spAutoFit/>
          </a:bodyPr>
          <a:lstStyle/>
          <a:p>
            <a:r>
              <a:rPr lang="zh-CN" altLang="en-US" sz="1400">
                <a:latin typeface="微软雅黑" panose="020B0503020204020204" charset="-122"/>
                <a:ea typeface="微软雅黑" panose="020B0503020204020204" charset="-122"/>
              </a:rPr>
              <a:t>点击投屏</a:t>
            </a:r>
          </a:p>
        </p:txBody>
      </p:sp>
      <p:sp>
        <p:nvSpPr>
          <p:cNvPr id="16" name="文本框 15"/>
          <p:cNvSpPr txBox="1"/>
          <p:nvPr/>
        </p:nvSpPr>
        <p:spPr>
          <a:xfrm>
            <a:off x="56515" y="6292215"/>
            <a:ext cx="1924685" cy="306705"/>
          </a:xfrm>
          <a:prstGeom prst="rect">
            <a:avLst/>
          </a:prstGeom>
          <a:noFill/>
        </p:spPr>
        <p:txBody>
          <a:bodyPr wrap="none" rtlCol="0">
            <a:spAutoFit/>
          </a:bodyPr>
          <a:lstStyle/>
          <a:p>
            <a:r>
              <a:rPr lang="zh-CN" altLang="en-US" sz="1400">
                <a:latin typeface="微软雅黑" panose="020B0503020204020204" charset="-122"/>
                <a:ea typeface="微软雅黑" panose="020B0503020204020204" charset="-122"/>
              </a:rPr>
              <a:t>点击教案选择教学</a:t>
            </a:r>
            <a:r>
              <a:rPr lang="en-US" altLang="zh-CN" sz="1400">
                <a:latin typeface="微软雅黑" panose="020B0503020204020204" charset="-122"/>
                <a:ea typeface="微软雅黑" panose="020B0503020204020204" charset="-122"/>
              </a:rPr>
              <a:t>PPT</a:t>
            </a:r>
          </a:p>
        </p:txBody>
      </p:sp>
      <p:sp>
        <p:nvSpPr>
          <p:cNvPr id="17" name="文本框 16"/>
          <p:cNvSpPr txBox="1"/>
          <p:nvPr/>
        </p:nvSpPr>
        <p:spPr>
          <a:xfrm>
            <a:off x="3861435" y="6292215"/>
            <a:ext cx="1569085" cy="306705"/>
          </a:xfrm>
          <a:prstGeom prst="rect">
            <a:avLst/>
          </a:prstGeom>
          <a:noFill/>
        </p:spPr>
        <p:txBody>
          <a:bodyPr wrap="none" rtlCol="0">
            <a:spAutoFit/>
          </a:bodyPr>
          <a:lstStyle/>
          <a:p>
            <a:r>
              <a:rPr lang="zh-CN" sz="1400">
                <a:latin typeface="微软雅黑" panose="020B0503020204020204" charset="-122"/>
                <a:ea typeface="微软雅黑" panose="020B0503020204020204" charset="-122"/>
              </a:rPr>
              <a:t>根据提示投屏</a:t>
            </a:r>
            <a:r>
              <a:rPr lang="en-US" altLang="zh-CN" sz="1400">
                <a:latin typeface="微软雅黑" panose="020B0503020204020204" charset="-122"/>
                <a:ea typeface="微软雅黑" panose="020B0503020204020204" charset="-122"/>
              </a:rPr>
              <a:t>PPT</a:t>
            </a:r>
          </a:p>
        </p:txBody>
      </p:sp>
      <p:sp>
        <p:nvSpPr>
          <p:cNvPr id="19" name="文本框 18"/>
          <p:cNvSpPr txBox="1"/>
          <p:nvPr/>
        </p:nvSpPr>
        <p:spPr>
          <a:xfrm>
            <a:off x="7417435" y="6292215"/>
            <a:ext cx="2849880" cy="306705"/>
          </a:xfrm>
          <a:prstGeom prst="rect">
            <a:avLst/>
          </a:prstGeom>
          <a:noFill/>
        </p:spPr>
        <p:txBody>
          <a:bodyPr wrap="none" rtlCol="0">
            <a:spAutoFit/>
          </a:bodyPr>
          <a:lstStyle/>
          <a:p>
            <a:r>
              <a:rPr lang="zh-CN" sz="1400">
                <a:latin typeface="微软雅黑" panose="020B0503020204020204" charset="-122"/>
                <a:ea typeface="微软雅黑" panose="020B0503020204020204" charset="-122"/>
              </a:rPr>
              <a:t>投屏界面（建议使用谷歌浏览器）</a:t>
            </a:r>
          </a:p>
        </p:txBody>
      </p:sp>
    </p:spTree>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94030" y="1066800"/>
            <a:ext cx="11287760" cy="1708785"/>
          </a:xfrm>
        </p:spPr>
        <p:txBody>
          <a:bodyPr>
            <a:noAutofit/>
          </a:bodyPr>
          <a:lstStyle/>
          <a:p>
            <a:pPr>
              <a:lnSpc>
                <a:spcPct val="150000"/>
              </a:lnSpc>
            </a:pPr>
            <a:r>
              <a:rPr lang="zh-CN" altLang="en-US" sz="1800" dirty="0">
                <a:solidFill>
                  <a:srgbClr val="FF0000"/>
                </a:solidFill>
                <a:latin typeface="微软雅黑" panose="020B0503020204020204" charset="-122"/>
                <a:ea typeface="微软雅黑" panose="020B0503020204020204" charset="-122"/>
                <a:cs typeface="+mj-ea"/>
              </a:rPr>
              <a:t>步骤二（开启同步课堂）</a:t>
            </a:r>
            <a:r>
              <a:rPr lang="zh-CN" altLang="en-US" sz="1800" dirty="0">
                <a:latin typeface="微软雅黑" panose="020B0503020204020204" charset="-122"/>
                <a:ea typeface="微软雅黑" panose="020B0503020204020204" charset="-122"/>
                <a:cs typeface="+mj-ea"/>
              </a:rPr>
              <a:t>：</a:t>
            </a:r>
            <a:br>
              <a:rPr lang="zh-CN" altLang="en-US" sz="1800" dirty="0">
                <a:latin typeface="微软雅黑" panose="020B0503020204020204" charset="-122"/>
                <a:ea typeface="微软雅黑" panose="020B0503020204020204" charset="-122"/>
                <a:cs typeface="+mj-ea"/>
              </a:rPr>
            </a:br>
            <a:r>
              <a:rPr lang="zh-CN" altLang="en-US" sz="1800" dirty="0">
                <a:latin typeface="微软雅黑" panose="020B0503020204020204" charset="-122"/>
                <a:ea typeface="微软雅黑" panose="020B0503020204020204" charset="-122"/>
                <a:cs typeface="+mj-ea"/>
                <a:sym typeface="+mn-ea"/>
              </a:rPr>
              <a:t>点击</a:t>
            </a:r>
            <a:r>
              <a:rPr lang="en-US" altLang="zh-CN" sz="1800" dirty="0">
                <a:latin typeface="微软雅黑" panose="020B0503020204020204" charset="-122"/>
                <a:ea typeface="微软雅黑" panose="020B0503020204020204" charset="-122"/>
                <a:cs typeface="+mj-ea"/>
                <a:sym typeface="+mn-ea"/>
              </a:rPr>
              <a:t>“+”</a:t>
            </a:r>
            <a:r>
              <a:rPr lang="zh-CN" altLang="en-US" sz="1800" dirty="0">
                <a:latin typeface="微软雅黑" panose="020B0503020204020204" charset="-122"/>
                <a:ea typeface="微软雅黑" panose="020B0503020204020204" charset="-122"/>
                <a:cs typeface="+mj-ea"/>
                <a:sym typeface="+mn-ea"/>
              </a:rPr>
              <a:t>选择</a:t>
            </a:r>
            <a:r>
              <a:rPr lang="en-US" altLang="zh-CN" sz="1800" dirty="0">
                <a:latin typeface="微软雅黑" panose="020B0503020204020204" charset="-122"/>
                <a:ea typeface="微软雅黑" panose="020B0503020204020204" charset="-122"/>
                <a:cs typeface="+mj-ea"/>
                <a:sym typeface="+mn-ea"/>
              </a:rPr>
              <a:t>“</a:t>
            </a:r>
            <a:r>
              <a:rPr lang="zh-CN" altLang="en-US" sz="1800" dirty="0">
                <a:latin typeface="微软雅黑" panose="020B0503020204020204" charset="-122"/>
                <a:ea typeface="微软雅黑" panose="020B0503020204020204" charset="-122"/>
                <a:cs typeface="+mj-ea"/>
                <a:sym typeface="+mn-ea"/>
              </a:rPr>
              <a:t>同步课堂</a:t>
            </a:r>
            <a:r>
              <a:rPr lang="en-US" altLang="zh-CN" sz="1800" dirty="0">
                <a:latin typeface="微软雅黑" panose="020B0503020204020204" charset="-122"/>
                <a:ea typeface="微软雅黑" panose="020B0503020204020204" charset="-122"/>
                <a:cs typeface="+mj-ea"/>
                <a:sym typeface="+mn-ea"/>
              </a:rPr>
              <a:t>”</a:t>
            </a:r>
            <a:r>
              <a:rPr lang="zh-CN" altLang="en-US" sz="1800" dirty="0">
                <a:latin typeface="微软雅黑" panose="020B0503020204020204" charset="-122"/>
                <a:ea typeface="微软雅黑" panose="020B0503020204020204" charset="-122"/>
                <a:cs typeface="+mj-ea"/>
                <a:sym typeface="+mn-ea"/>
              </a:rPr>
              <a:t>进行授课（配置蓝牙耳机效果更佳）。</a:t>
            </a:r>
            <a:br>
              <a:rPr lang="zh-CN" altLang="en-US" sz="1800" dirty="0">
                <a:latin typeface="微软雅黑" panose="020B0503020204020204" charset="-122"/>
                <a:ea typeface="微软雅黑" panose="020B0503020204020204" charset="-122"/>
                <a:cs typeface="+mj-ea"/>
                <a:sym typeface="+mn-ea"/>
              </a:rPr>
            </a:br>
            <a:r>
              <a:rPr lang="zh-CN" altLang="en-US" sz="1800" dirty="0">
                <a:latin typeface="微软雅黑" panose="020B0503020204020204" charset="-122"/>
                <a:ea typeface="微软雅黑" panose="020B0503020204020204" charset="-122"/>
                <a:cs typeface="+mj-ea"/>
                <a:sym typeface="+mn-ea"/>
              </a:rPr>
              <a:t>学生在</a:t>
            </a:r>
            <a:r>
              <a:rPr lang="en-US" altLang="zh-CN" sz="1800" dirty="0">
                <a:latin typeface="微软雅黑" panose="020B0503020204020204" charset="-122"/>
                <a:ea typeface="微软雅黑" panose="020B0503020204020204" charset="-122"/>
                <a:cs typeface="+mj-ea"/>
                <a:sym typeface="+mn-ea"/>
              </a:rPr>
              <a:t>“</a:t>
            </a:r>
            <a:r>
              <a:rPr lang="zh-CN" altLang="en-US" sz="1800" dirty="0">
                <a:latin typeface="微软雅黑" panose="020B0503020204020204" charset="-122"/>
                <a:ea typeface="微软雅黑" panose="020B0503020204020204" charset="-122"/>
                <a:cs typeface="+mj-ea"/>
                <a:sym typeface="+mn-ea"/>
              </a:rPr>
              <a:t>班级群聊</a:t>
            </a:r>
            <a:r>
              <a:rPr lang="en-US" altLang="zh-CN" sz="1800" dirty="0">
                <a:latin typeface="微软雅黑" panose="020B0503020204020204" charset="-122"/>
                <a:ea typeface="微软雅黑" panose="020B0503020204020204" charset="-122"/>
                <a:cs typeface="+mj-ea"/>
                <a:sym typeface="+mn-ea"/>
              </a:rPr>
              <a:t>”</a:t>
            </a:r>
            <a:r>
              <a:rPr lang="zh-CN" altLang="en-US" sz="1800" dirty="0">
                <a:latin typeface="微软雅黑" panose="020B0503020204020204" charset="-122"/>
                <a:ea typeface="微软雅黑" panose="020B0503020204020204" charset="-122"/>
                <a:cs typeface="+mj-ea"/>
                <a:sym typeface="+mn-ea"/>
              </a:rPr>
              <a:t>中收到同步课堂活动，点击查看即可听到老师的声音，以及PPT内容、课堂活动等。</a:t>
            </a:r>
            <a:br>
              <a:rPr lang="zh-CN" altLang="en-US" sz="1800" dirty="0">
                <a:latin typeface="微软雅黑" panose="020B0503020204020204" charset="-122"/>
                <a:ea typeface="微软雅黑" panose="020B0503020204020204" charset="-122"/>
                <a:cs typeface="+mj-ea"/>
                <a:sym typeface="+mn-ea"/>
              </a:rPr>
            </a:br>
            <a:r>
              <a:rPr lang="zh-CN" altLang="en-US" sz="1800" dirty="0">
                <a:latin typeface="微软雅黑" panose="020B0503020204020204" charset="-122"/>
                <a:ea typeface="微软雅黑" panose="020B0503020204020204" charset="-122"/>
                <a:cs typeface="+mj-ea"/>
                <a:sym typeface="+mn-ea"/>
              </a:rPr>
              <a:t>点击麦克风可结束同步课堂，同步课堂录像可以速课形式保存至云盘，可直接插入到课程章节作为视频知识点。</a:t>
            </a:r>
            <a:br>
              <a:rPr lang="zh-CN" altLang="en-US" sz="1800" dirty="0">
                <a:latin typeface="微软雅黑" panose="020B0503020204020204" charset="-122"/>
                <a:ea typeface="微软雅黑" panose="020B0503020204020204" charset="-122"/>
                <a:cs typeface="+mj-ea"/>
                <a:sym typeface="+mn-ea"/>
              </a:rPr>
            </a:br>
            <a:endParaRPr lang="zh-CN" altLang="en-US" sz="1800" dirty="0">
              <a:latin typeface="微软雅黑" panose="020B0503020204020204" charset="-122"/>
              <a:ea typeface="微软雅黑" panose="020B0503020204020204" charset="-122"/>
              <a:cs typeface="+mj-ea"/>
            </a:endParaRPr>
          </a:p>
        </p:txBody>
      </p:sp>
      <p:sp>
        <p:nvSpPr>
          <p:cNvPr id="4" name="文本框 3"/>
          <p:cNvSpPr txBox="1"/>
          <p:nvPr/>
        </p:nvSpPr>
        <p:spPr>
          <a:xfrm>
            <a:off x="2545080" y="240030"/>
            <a:ext cx="6750050" cy="583565"/>
          </a:xfrm>
          <a:prstGeom prst="rect">
            <a:avLst/>
          </a:prstGeom>
          <a:noFill/>
        </p:spPr>
        <p:txBody>
          <a:bodyPr wrap="none" rtlCol="0">
            <a:spAutoFit/>
          </a:bodyPr>
          <a:lstStyle/>
          <a:p>
            <a:pPr algn="l"/>
            <a:r>
              <a:rPr lang="zh-CN" altLang="en-US" sz="3200" b="1">
                <a:solidFill>
                  <a:srgbClr val="C00000"/>
                </a:solidFill>
                <a:latin typeface="微软雅黑" panose="020B0503020204020204" charset="-122"/>
                <a:ea typeface="微软雅黑" panose="020B0503020204020204" charset="-122"/>
                <a:sym typeface="+mn-ea"/>
              </a:rPr>
              <a:t>部分学生到课堂</a:t>
            </a:r>
            <a:r>
              <a:rPr lang="zh-CN" altLang="en-US" sz="3200" b="1">
                <a:solidFill>
                  <a:srgbClr val="C00000"/>
                </a:solidFill>
                <a:latin typeface="微软雅黑" panose="020B0503020204020204" charset="-122"/>
                <a:ea typeface="微软雅黑" panose="020B0503020204020204" charset="-122"/>
              </a:rPr>
              <a:t>——</a:t>
            </a:r>
            <a:r>
              <a:rPr lang="zh-CN" sz="3200" b="1">
                <a:solidFill>
                  <a:schemeClr val="accent5"/>
                </a:solidFill>
                <a:latin typeface="微软雅黑" panose="020B0503020204020204" charset="-122"/>
                <a:ea typeface="微软雅黑" panose="020B0503020204020204" charset="-122"/>
              </a:rPr>
              <a:t>同步课堂式教学</a:t>
            </a:r>
          </a:p>
        </p:txBody>
      </p:sp>
      <p:sp>
        <p:nvSpPr>
          <p:cNvPr id="5" name="Folded Corner 5"/>
          <p:cNvSpPr/>
          <p:nvPr/>
        </p:nvSpPr>
        <p:spPr>
          <a:xfrm>
            <a:off x="251460" y="195580"/>
            <a:ext cx="2099310" cy="673100"/>
          </a:xfrm>
          <a:prstGeom prst="foldedCorner">
            <a:avLst/>
          </a:prstGeom>
          <a:solidFill>
            <a:srgbClr val="D758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情</a:t>
            </a:r>
            <a:r>
              <a:rPr lang="zh-CN" altLang="en-US" sz="32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境</a:t>
            </a:r>
            <a:r>
              <a:rPr lang="en-US" altLang="zh-CN"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2</a:t>
            </a:r>
          </a:p>
        </p:txBody>
      </p:sp>
      <p:pic>
        <p:nvPicPr>
          <p:cNvPr id="9" name="图片 8"/>
          <p:cNvPicPr>
            <a:picLocks noChangeAspect="1"/>
          </p:cNvPicPr>
          <p:nvPr/>
        </p:nvPicPr>
        <p:blipFill>
          <a:blip r:embed="rId4"/>
          <a:stretch>
            <a:fillRect/>
          </a:stretch>
        </p:blipFill>
        <p:spPr>
          <a:xfrm>
            <a:off x="708660" y="2818130"/>
            <a:ext cx="1836420" cy="3630930"/>
          </a:xfrm>
          <a:prstGeom prst="rect">
            <a:avLst/>
          </a:prstGeom>
        </p:spPr>
      </p:pic>
      <p:pic>
        <p:nvPicPr>
          <p:cNvPr id="10" name="图片 9"/>
          <p:cNvPicPr>
            <a:picLocks noChangeAspect="1"/>
          </p:cNvPicPr>
          <p:nvPr/>
        </p:nvPicPr>
        <p:blipFill>
          <a:blip r:embed="rId5"/>
          <a:stretch>
            <a:fillRect/>
          </a:stretch>
        </p:blipFill>
        <p:spPr>
          <a:xfrm>
            <a:off x="2977515" y="2818765"/>
            <a:ext cx="1780540" cy="3630295"/>
          </a:xfrm>
          <a:prstGeom prst="rect">
            <a:avLst/>
          </a:prstGeom>
        </p:spPr>
      </p:pic>
      <p:pic>
        <p:nvPicPr>
          <p:cNvPr id="12" name="图片 11"/>
          <p:cNvPicPr>
            <a:picLocks noChangeAspect="1"/>
          </p:cNvPicPr>
          <p:nvPr/>
        </p:nvPicPr>
        <p:blipFill>
          <a:blip r:embed="rId6"/>
          <a:stretch>
            <a:fillRect/>
          </a:stretch>
        </p:blipFill>
        <p:spPr>
          <a:xfrm>
            <a:off x="7638415" y="2818765"/>
            <a:ext cx="1793875" cy="3658235"/>
          </a:xfrm>
          <a:prstGeom prst="rect">
            <a:avLst/>
          </a:prstGeom>
        </p:spPr>
      </p:pic>
      <p:pic>
        <p:nvPicPr>
          <p:cNvPr id="14" name="图片 13"/>
          <p:cNvPicPr>
            <a:picLocks noChangeAspect="1"/>
          </p:cNvPicPr>
          <p:nvPr/>
        </p:nvPicPr>
        <p:blipFill>
          <a:blip r:embed="rId7"/>
          <a:stretch>
            <a:fillRect/>
          </a:stretch>
        </p:blipFill>
        <p:spPr>
          <a:xfrm>
            <a:off x="9999980" y="2830830"/>
            <a:ext cx="1813560" cy="3660140"/>
          </a:xfrm>
          <a:prstGeom prst="rect">
            <a:avLst/>
          </a:prstGeom>
        </p:spPr>
      </p:pic>
      <p:pic>
        <p:nvPicPr>
          <p:cNvPr id="16" name="图片 15"/>
          <p:cNvPicPr>
            <a:picLocks noChangeAspect="1"/>
          </p:cNvPicPr>
          <p:nvPr/>
        </p:nvPicPr>
        <p:blipFill>
          <a:blip r:embed="rId8"/>
          <a:stretch>
            <a:fillRect/>
          </a:stretch>
        </p:blipFill>
        <p:spPr>
          <a:xfrm>
            <a:off x="5265420" y="2830830"/>
            <a:ext cx="1865630" cy="3629660"/>
          </a:xfrm>
          <a:prstGeom prst="rect">
            <a:avLst/>
          </a:prstGeom>
        </p:spPr>
      </p:pic>
      <p:sp>
        <p:nvSpPr>
          <p:cNvPr id="17" name="文本框 16"/>
          <p:cNvSpPr txBox="1"/>
          <p:nvPr/>
        </p:nvSpPr>
        <p:spPr>
          <a:xfrm>
            <a:off x="5335270" y="6491605"/>
            <a:ext cx="1605280" cy="306705"/>
          </a:xfrm>
          <a:prstGeom prst="rect">
            <a:avLst/>
          </a:prstGeom>
          <a:noFill/>
        </p:spPr>
        <p:txBody>
          <a:bodyPr wrap="none" rtlCol="0">
            <a:spAutoFit/>
          </a:bodyPr>
          <a:lstStyle/>
          <a:p>
            <a:r>
              <a:rPr lang="zh-CN" altLang="en-US" sz="1400">
                <a:latin typeface="微软雅黑" panose="020B0503020204020204" charset="-122"/>
                <a:ea typeface="微软雅黑" panose="020B0503020204020204" charset="-122"/>
              </a:rPr>
              <a:t>学生收到同步课堂</a:t>
            </a:r>
          </a:p>
        </p:txBody>
      </p:sp>
      <p:sp>
        <p:nvSpPr>
          <p:cNvPr id="19" name="文本框 18"/>
          <p:cNvSpPr txBox="1"/>
          <p:nvPr/>
        </p:nvSpPr>
        <p:spPr>
          <a:xfrm>
            <a:off x="1024890" y="6477000"/>
            <a:ext cx="1203960" cy="306705"/>
          </a:xfrm>
          <a:prstGeom prst="rect">
            <a:avLst/>
          </a:prstGeom>
          <a:noFill/>
        </p:spPr>
        <p:txBody>
          <a:bodyPr wrap="none" rtlCol="0">
            <a:spAutoFit/>
          </a:bodyPr>
          <a:lstStyle/>
          <a:p>
            <a:r>
              <a:rPr lang="zh-CN" altLang="en-US" sz="1400">
                <a:latin typeface="微软雅黑" panose="020B0503020204020204" charset="-122"/>
                <a:ea typeface="微软雅黑" panose="020B0503020204020204" charset="-122"/>
              </a:rPr>
              <a:t>点击</a:t>
            </a:r>
            <a:r>
              <a:rPr lang="en-US" altLang="zh-CN" sz="1400">
                <a:latin typeface="微软雅黑" panose="020B0503020204020204" charset="-122"/>
                <a:ea typeface="微软雅黑" panose="020B0503020204020204" charset="-122"/>
              </a:rPr>
              <a:t>“+”</a:t>
            </a:r>
            <a:r>
              <a:rPr lang="zh-CN" altLang="en-US" sz="1400">
                <a:latin typeface="微软雅黑" panose="020B0503020204020204" charset="-122"/>
                <a:ea typeface="微软雅黑" panose="020B0503020204020204" charset="-122"/>
              </a:rPr>
              <a:t>号</a:t>
            </a:r>
          </a:p>
        </p:txBody>
      </p:sp>
      <p:sp>
        <p:nvSpPr>
          <p:cNvPr id="20" name="文本框 19"/>
          <p:cNvSpPr txBox="1"/>
          <p:nvPr/>
        </p:nvSpPr>
        <p:spPr>
          <a:xfrm>
            <a:off x="3242945" y="6491605"/>
            <a:ext cx="1249680" cy="306705"/>
          </a:xfrm>
          <a:prstGeom prst="rect">
            <a:avLst/>
          </a:prstGeom>
          <a:noFill/>
        </p:spPr>
        <p:txBody>
          <a:bodyPr wrap="none" rtlCol="0">
            <a:spAutoFit/>
          </a:bodyPr>
          <a:lstStyle/>
          <a:p>
            <a:r>
              <a:rPr lang="zh-CN" altLang="en-US" sz="1400">
                <a:latin typeface="微软雅黑" panose="020B0503020204020204" charset="-122"/>
                <a:ea typeface="微软雅黑" panose="020B0503020204020204" charset="-122"/>
              </a:rPr>
              <a:t>点击同步课堂</a:t>
            </a:r>
          </a:p>
        </p:txBody>
      </p:sp>
      <p:sp>
        <p:nvSpPr>
          <p:cNvPr id="21" name="文本框 20"/>
          <p:cNvSpPr txBox="1"/>
          <p:nvPr/>
        </p:nvSpPr>
        <p:spPr>
          <a:xfrm>
            <a:off x="7825105" y="6491605"/>
            <a:ext cx="1427480" cy="306705"/>
          </a:xfrm>
          <a:prstGeom prst="rect">
            <a:avLst/>
          </a:prstGeom>
          <a:noFill/>
        </p:spPr>
        <p:txBody>
          <a:bodyPr wrap="none" rtlCol="0">
            <a:spAutoFit/>
          </a:bodyPr>
          <a:lstStyle/>
          <a:p>
            <a:r>
              <a:rPr lang="zh-CN" altLang="en-US" sz="1400">
                <a:latin typeface="微软雅黑" panose="020B0503020204020204" charset="-122"/>
                <a:ea typeface="微软雅黑" panose="020B0503020204020204" charset="-122"/>
              </a:rPr>
              <a:t>点击麦克风结束</a:t>
            </a:r>
          </a:p>
        </p:txBody>
      </p:sp>
      <p:sp>
        <p:nvSpPr>
          <p:cNvPr id="22" name="文本框 21"/>
          <p:cNvSpPr txBox="1"/>
          <p:nvPr/>
        </p:nvSpPr>
        <p:spPr>
          <a:xfrm>
            <a:off x="10193020" y="6491605"/>
            <a:ext cx="1427480" cy="306705"/>
          </a:xfrm>
          <a:prstGeom prst="rect">
            <a:avLst/>
          </a:prstGeom>
          <a:noFill/>
        </p:spPr>
        <p:txBody>
          <a:bodyPr wrap="none" rtlCol="0">
            <a:spAutoFit/>
          </a:bodyPr>
          <a:lstStyle/>
          <a:p>
            <a:r>
              <a:rPr lang="zh-CN" altLang="en-US" sz="1400">
                <a:latin typeface="微软雅黑" panose="020B0503020204020204" charset="-122"/>
                <a:ea typeface="微软雅黑" panose="020B0503020204020204" charset="-122"/>
              </a:rPr>
              <a:t>视频可保存云盘</a:t>
            </a:r>
          </a:p>
        </p:txBody>
      </p:sp>
    </p:spTree>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文本框 1"/>
          <p:cNvSpPr txBox="1"/>
          <p:nvPr/>
        </p:nvSpPr>
        <p:spPr>
          <a:xfrm>
            <a:off x="2545080" y="248920"/>
            <a:ext cx="7156450" cy="583565"/>
          </a:xfrm>
          <a:prstGeom prst="rect">
            <a:avLst/>
          </a:prstGeom>
          <a:noFill/>
        </p:spPr>
        <p:txBody>
          <a:bodyPr wrap="none" rtlCol="0">
            <a:spAutoFit/>
          </a:bodyPr>
          <a:lstStyle/>
          <a:p>
            <a:pPr algn="l"/>
            <a:r>
              <a:rPr lang="zh-CN" altLang="en-US" sz="3200" b="1">
                <a:solidFill>
                  <a:srgbClr val="C00000"/>
                </a:solidFill>
                <a:latin typeface="微软雅黑" panose="020B0503020204020204" charset="-122"/>
                <a:ea typeface="微软雅黑" panose="020B0503020204020204" charset="-122"/>
              </a:rPr>
              <a:t>恢复正常教学后——</a:t>
            </a:r>
            <a:r>
              <a:rPr lang="zh-CN" sz="3200" b="1">
                <a:solidFill>
                  <a:schemeClr val="accent5"/>
                </a:solidFill>
                <a:latin typeface="微软雅黑" panose="020B0503020204020204" charset="-122"/>
                <a:ea typeface="微软雅黑" panose="020B0503020204020204" charset="-122"/>
              </a:rPr>
              <a:t>线上线下混合教学</a:t>
            </a:r>
          </a:p>
        </p:txBody>
      </p:sp>
      <p:sp>
        <p:nvSpPr>
          <p:cNvPr id="4" name="Folded Corner 5"/>
          <p:cNvSpPr/>
          <p:nvPr/>
        </p:nvSpPr>
        <p:spPr>
          <a:xfrm>
            <a:off x="251460" y="204470"/>
            <a:ext cx="2099310" cy="673100"/>
          </a:xfrm>
          <a:prstGeom prst="foldedCorner">
            <a:avLst/>
          </a:prstGeom>
          <a:solidFill>
            <a:srgbClr val="D758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情</a:t>
            </a:r>
            <a:r>
              <a:rPr lang="zh-CN" altLang="en-US" sz="32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境</a:t>
            </a:r>
            <a:r>
              <a:rPr lang="en-US" altLang="zh-CN"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3</a:t>
            </a:r>
          </a:p>
        </p:txBody>
      </p:sp>
      <p:pic>
        <p:nvPicPr>
          <p:cNvPr id="3" name="图片 2"/>
          <p:cNvPicPr>
            <a:picLocks noChangeAspect="1"/>
          </p:cNvPicPr>
          <p:nvPr/>
        </p:nvPicPr>
        <p:blipFill>
          <a:blip r:embed="rId3"/>
          <a:stretch>
            <a:fillRect/>
          </a:stretch>
        </p:blipFill>
        <p:spPr>
          <a:xfrm>
            <a:off x="251460" y="2929255"/>
            <a:ext cx="5257165" cy="2048510"/>
          </a:xfrm>
          <a:prstGeom prst="rect">
            <a:avLst/>
          </a:prstGeom>
          <a:ln>
            <a:solidFill>
              <a:schemeClr val="bg1">
                <a:lumMod val="85000"/>
              </a:schemeClr>
            </a:solidFill>
          </a:ln>
          <a:effectLst/>
        </p:spPr>
      </p:pic>
      <p:sp>
        <p:nvSpPr>
          <p:cNvPr id="33" name="TextBox 37"/>
          <p:cNvSpPr txBox="1"/>
          <p:nvPr/>
        </p:nvSpPr>
        <p:spPr>
          <a:xfrm>
            <a:off x="486410" y="1157605"/>
            <a:ext cx="10034905" cy="415290"/>
          </a:xfrm>
          <a:prstGeom prst="rect">
            <a:avLst/>
          </a:prstGeom>
        </p:spPr>
        <p:txBody>
          <a:bodyPr vert="horz" wrap="square" lIns="0" tIns="0" rIns="0" bIns="0" rtlCol="0" anchor="t">
            <a:spAutoFit/>
          </a:bodyPr>
          <a:lstStyle>
            <a:defPPr>
              <a:defRPr lang="zh-CN"/>
            </a:defPPr>
            <a:lvl1pPr indent="0" defTabSz="457200">
              <a:spcBef>
                <a:spcPct val="20000"/>
              </a:spcBef>
              <a:spcAft>
                <a:spcPts val="600"/>
              </a:spcAft>
              <a:buClr>
                <a:schemeClr val="accent1">
                  <a:lumMod val="75000"/>
                </a:schemeClr>
              </a:buClr>
              <a:buSzPct val="145000"/>
              <a:buFont typeface="Arial" panose="020B0604020202020204"/>
              <a:buNone/>
              <a:defRPr sz="2000" cap="none">
                <a:solidFill>
                  <a:schemeClr val="bg1"/>
                </a:solidFill>
                <a:effectLst/>
                <a:latin typeface="Arial" panose="020B0604020202020204" pitchFamily="34" charset="0"/>
                <a:ea typeface="微软雅黑" panose="020B0503020204020204" charset="-122"/>
                <a:cs typeface="+mn-ea"/>
              </a:defRPr>
            </a:lvl1pPr>
            <a:lvl2pPr indent="0" algn="ctr" defTabSz="457200">
              <a:spcBef>
                <a:spcPct val="20000"/>
              </a:spcBef>
              <a:spcAft>
                <a:spcPts val="600"/>
              </a:spcAft>
              <a:buClr>
                <a:schemeClr val="accent1">
                  <a:lumMod val="75000"/>
                </a:schemeClr>
              </a:buClr>
              <a:buSzPct val="145000"/>
              <a:buFont typeface="Arial" panose="020B0604020202020204"/>
              <a:buNone/>
              <a:defRPr sz="2000" cap="none">
                <a:solidFill>
                  <a:schemeClr val="tx1">
                    <a:tint val="75000"/>
                  </a:schemeClr>
                </a:solidFill>
                <a:effectLst/>
              </a:defRPr>
            </a:lvl2pPr>
            <a:lvl3pPr indent="0" algn="ctr" defTabSz="457200">
              <a:spcBef>
                <a:spcPct val="20000"/>
              </a:spcBef>
              <a:spcAft>
                <a:spcPts val="600"/>
              </a:spcAft>
              <a:buClr>
                <a:schemeClr val="accent1">
                  <a:lumMod val="75000"/>
                </a:schemeClr>
              </a:buClr>
              <a:buSzPct val="145000"/>
              <a:buFont typeface="Arial" panose="020B0604020202020204"/>
              <a:buNone/>
              <a:defRPr cap="none">
                <a:solidFill>
                  <a:schemeClr val="tx1">
                    <a:tint val="75000"/>
                  </a:schemeClr>
                </a:solidFill>
                <a:effectLst/>
              </a:defRPr>
            </a:lvl3pPr>
            <a:lvl4pPr indent="0" algn="ctr" defTabSz="457200">
              <a:spcBef>
                <a:spcPct val="20000"/>
              </a:spcBef>
              <a:spcAft>
                <a:spcPts val="600"/>
              </a:spcAft>
              <a:buClr>
                <a:schemeClr val="accent1">
                  <a:lumMod val="75000"/>
                </a:schemeClr>
              </a:buClr>
              <a:buSzPct val="145000"/>
              <a:buFont typeface="Arial" panose="020B0604020202020204"/>
              <a:buNone/>
              <a:defRPr sz="1600" cap="none">
                <a:solidFill>
                  <a:schemeClr val="tx1">
                    <a:tint val="75000"/>
                  </a:schemeClr>
                </a:solidFill>
                <a:effectLst/>
              </a:defRPr>
            </a:lvl4pPr>
            <a:lvl5pPr indent="0" algn="ctr" defTabSz="457200">
              <a:spcBef>
                <a:spcPct val="20000"/>
              </a:spcBef>
              <a:spcAft>
                <a:spcPts val="600"/>
              </a:spcAft>
              <a:buClr>
                <a:schemeClr val="accent1">
                  <a:lumMod val="75000"/>
                </a:schemeClr>
              </a:buClr>
              <a:buSzPct val="145000"/>
              <a:buFont typeface="Arial" panose="020B0604020202020204"/>
              <a:buNone/>
              <a:defRPr sz="1400" cap="none">
                <a:solidFill>
                  <a:schemeClr val="tx1">
                    <a:tint val="75000"/>
                  </a:schemeClr>
                </a:solidFill>
                <a:effectLst/>
              </a:defRPr>
            </a:lvl5pPr>
            <a:lvl6pPr indent="0" algn="ctr" defTabSz="457200">
              <a:spcBef>
                <a:spcPct val="20000"/>
              </a:spcBef>
              <a:spcAft>
                <a:spcPts val="600"/>
              </a:spcAft>
              <a:buClr>
                <a:schemeClr val="accent1">
                  <a:lumMod val="75000"/>
                </a:schemeClr>
              </a:buClr>
              <a:buSzPct val="145000"/>
              <a:buFont typeface="Arial" panose="020B0604020202020204"/>
              <a:buNone/>
              <a:defRPr sz="1400" cap="none">
                <a:solidFill>
                  <a:schemeClr val="tx1">
                    <a:tint val="75000"/>
                  </a:schemeClr>
                </a:solidFill>
                <a:effectLst/>
              </a:defRPr>
            </a:lvl6pPr>
            <a:lvl7pPr indent="0" algn="ctr" defTabSz="457200">
              <a:spcBef>
                <a:spcPct val="20000"/>
              </a:spcBef>
              <a:spcAft>
                <a:spcPts val="600"/>
              </a:spcAft>
              <a:buClr>
                <a:schemeClr val="accent1">
                  <a:lumMod val="75000"/>
                </a:schemeClr>
              </a:buClr>
              <a:buSzPct val="145000"/>
              <a:buFont typeface="Arial" panose="020B0604020202020204"/>
              <a:buNone/>
              <a:defRPr sz="1400" cap="none">
                <a:solidFill>
                  <a:schemeClr val="tx1">
                    <a:tint val="75000"/>
                  </a:schemeClr>
                </a:solidFill>
                <a:effectLst/>
              </a:defRPr>
            </a:lvl7pPr>
            <a:lvl8pPr indent="0" algn="ctr" defTabSz="457200">
              <a:spcBef>
                <a:spcPct val="20000"/>
              </a:spcBef>
              <a:spcAft>
                <a:spcPts val="600"/>
              </a:spcAft>
              <a:buClr>
                <a:schemeClr val="accent1">
                  <a:lumMod val="75000"/>
                </a:schemeClr>
              </a:buClr>
              <a:buSzPct val="145000"/>
              <a:buFont typeface="Arial" panose="020B0604020202020204"/>
              <a:buNone/>
              <a:defRPr sz="1400" cap="none">
                <a:solidFill>
                  <a:schemeClr val="tx1">
                    <a:tint val="75000"/>
                  </a:schemeClr>
                </a:solidFill>
                <a:effectLst/>
              </a:defRPr>
            </a:lvl8pPr>
            <a:lvl9pPr indent="0" algn="ctr" defTabSz="457200">
              <a:spcBef>
                <a:spcPct val="20000"/>
              </a:spcBef>
              <a:spcAft>
                <a:spcPts val="600"/>
              </a:spcAft>
              <a:buClr>
                <a:schemeClr val="accent1">
                  <a:lumMod val="75000"/>
                </a:schemeClr>
              </a:buClr>
              <a:buSzPct val="145000"/>
              <a:buFont typeface="Arial" panose="020B0604020202020204"/>
              <a:buNone/>
              <a:defRPr sz="1400" cap="none">
                <a:solidFill>
                  <a:schemeClr val="tx1">
                    <a:tint val="75000"/>
                  </a:schemeClr>
                </a:solidFill>
                <a:effectLst/>
              </a:defRPr>
            </a:lvl9pPr>
          </a:lstStyle>
          <a:p>
            <a:pPr fontAlgn="auto">
              <a:lnSpc>
                <a:spcPct val="150000"/>
              </a:lnSpc>
              <a:spcBef>
                <a:spcPts val="0"/>
              </a:spcBef>
              <a:buClr>
                <a:srgbClr val="4472C4">
                  <a:lumMod val="75000"/>
                </a:srgbClr>
              </a:buClr>
            </a:pPr>
            <a:r>
              <a:rPr lang="zh-CN" altLang="en-US" sz="1800" b="1" kern="0" dirty="0">
                <a:solidFill>
                  <a:srgbClr val="FF0000"/>
                </a:solidFill>
                <a:latin typeface="微软雅黑" panose="020B0503020204020204" charset="-122"/>
                <a:sym typeface="Helvetica"/>
              </a:rPr>
              <a:t>线上教学部分：</a:t>
            </a:r>
            <a:r>
              <a:rPr lang="zh-CN" altLang="en-US" sz="1800" dirty="0">
                <a:ln>
                  <a:noFill/>
                </a:ln>
                <a:solidFill>
                  <a:schemeClr val="tx1"/>
                </a:solidFill>
                <a:uFillTx/>
                <a:latin typeface="微软雅黑" panose="020B0503020204020204" charset="-122"/>
                <a:cs typeface="+mj-cs"/>
                <a:sym typeface="Calibri" panose="020F0502020204030204"/>
              </a:rPr>
              <a:t>课前预习、任务驱动式学习，辅以测验、作业、阶段考试</a:t>
            </a:r>
            <a:r>
              <a:rPr lang="zh-CN" altLang="en-US" sz="1800" dirty="0">
                <a:solidFill>
                  <a:schemeClr val="tx1"/>
                </a:solidFill>
                <a:latin typeface="微软雅黑" panose="020B0503020204020204" charset="-122"/>
                <a:sym typeface="+mn-ea"/>
              </a:rPr>
              <a:t>等。</a:t>
            </a:r>
            <a:endParaRPr lang="en-US" altLang="zh-CN" sz="1800" kern="0" dirty="0">
              <a:solidFill>
                <a:schemeClr val="tx1"/>
              </a:solidFill>
              <a:latin typeface="微软雅黑" panose="020B0503020204020204" charset="-122"/>
              <a:ea typeface="微软雅黑" panose="020B0503020204020204" charset="-122"/>
              <a:sym typeface="+mn-ea"/>
            </a:endParaRPr>
          </a:p>
        </p:txBody>
      </p:sp>
      <p:pic>
        <p:nvPicPr>
          <p:cNvPr id="16" name="图片 15"/>
          <p:cNvPicPr>
            <a:picLocks noChangeAspect="1"/>
          </p:cNvPicPr>
          <p:nvPr/>
        </p:nvPicPr>
        <p:blipFill>
          <a:blip r:embed="rId4"/>
          <a:stretch>
            <a:fillRect/>
          </a:stretch>
        </p:blipFill>
        <p:spPr>
          <a:xfrm>
            <a:off x="5866765" y="1707515"/>
            <a:ext cx="5741035" cy="5001895"/>
          </a:xfrm>
          <a:prstGeom prst="rect">
            <a:avLst/>
          </a:prstGeom>
          <a:ln>
            <a:solidFill>
              <a:schemeClr val="bg1">
                <a:lumMod val="85000"/>
              </a:schemeClr>
            </a:solidFill>
          </a:ln>
          <a:effectLst/>
        </p:spPr>
      </p:pic>
      <p:sp>
        <p:nvSpPr>
          <p:cNvPr id="21" name="圆角矩形 20"/>
          <p:cNvSpPr/>
          <p:nvPr/>
        </p:nvSpPr>
        <p:spPr>
          <a:xfrm>
            <a:off x="6217920" y="2569845"/>
            <a:ext cx="476885" cy="4100195"/>
          </a:xfrm>
          <a:prstGeom prst="round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 presetClass="entr" presetSubtype="0" fill="hold" grpId="1" nodeType="afterEffect">
                                  <p:stCondLst>
                                    <p:cond delay="0"/>
                                  </p:stCondLst>
                                  <p:childTnLst>
                                    <p:set>
                                      <p:cBhvr>
                                        <p:cTn id="11" dur="1" fill="hold">
                                          <p:stCondLst>
                                            <p:cond delay="0"/>
                                          </p:stCondLst>
                                        </p:cTn>
                                        <p:tgtEl>
                                          <p:spTgt spid="21"/>
                                        </p:tgtEl>
                                        <p:attrNameLst>
                                          <p:attrName>style.visibility</p:attrName>
                                        </p:attrNameLst>
                                      </p:cBhvr>
                                      <p:to>
                                        <p:strVal val="visible"/>
                                      </p:to>
                                    </p:set>
                                  </p:childTnLst>
                                </p:cTn>
                              </p:par>
                            </p:childTnLst>
                          </p:cTn>
                        </p:par>
                        <p:par>
                          <p:cTn id="12" fill="hold">
                            <p:stCondLst>
                              <p:cond delay="500"/>
                            </p:stCondLst>
                            <p:childTnLst>
                              <p:par>
                                <p:cTn id="13" presetID="35" presetClass="emph" presetSubtype="0" repeatCount="3000" grpId="0" nodeType="afterEffect">
                                  <p:stCondLst>
                                    <p:cond delay="0"/>
                                  </p:stCondLst>
                                  <p:childTnLst>
                                    <p:anim calcmode="discrete" valueType="str">
                                      <p:cBhvr>
                                        <p:cTn id="14" dur="1000" fill="hold"/>
                                        <p:tgtEl>
                                          <p:spTgt spid="21"/>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文本框 1"/>
          <p:cNvSpPr txBox="1"/>
          <p:nvPr/>
        </p:nvSpPr>
        <p:spPr>
          <a:xfrm>
            <a:off x="2545080" y="248920"/>
            <a:ext cx="7156450" cy="583565"/>
          </a:xfrm>
          <a:prstGeom prst="rect">
            <a:avLst/>
          </a:prstGeom>
          <a:noFill/>
        </p:spPr>
        <p:txBody>
          <a:bodyPr wrap="none" rtlCol="0">
            <a:spAutoFit/>
          </a:bodyPr>
          <a:lstStyle/>
          <a:p>
            <a:pPr algn="l"/>
            <a:r>
              <a:rPr lang="zh-CN" altLang="en-US" sz="3200" b="1">
                <a:solidFill>
                  <a:srgbClr val="C00000"/>
                </a:solidFill>
                <a:latin typeface="微软雅黑" panose="020B0503020204020204" charset="-122"/>
                <a:ea typeface="微软雅黑" panose="020B0503020204020204" charset="-122"/>
              </a:rPr>
              <a:t>恢复正常教学后——</a:t>
            </a:r>
            <a:r>
              <a:rPr lang="zh-CN" sz="3200" b="1">
                <a:solidFill>
                  <a:schemeClr val="accent5"/>
                </a:solidFill>
                <a:latin typeface="微软雅黑" panose="020B0503020204020204" charset="-122"/>
                <a:ea typeface="微软雅黑" panose="020B0503020204020204" charset="-122"/>
              </a:rPr>
              <a:t>线上线下混合教学</a:t>
            </a:r>
          </a:p>
        </p:txBody>
      </p:sp>
      <p:sp>
        <p:nvSpPr>
          <p:cNvPr id="4" name="Folded Corner 5"/>
          <p:cNvSpPr/>
          <p:nvPr/>
        </p:nvSpPr>
        <p:spPr>
          <a:xfrm>
            <a:off x="251460" y="204470"/>
            <a:ext cx="2099310" cy="673100"/>
          </a:xfrm>
          <a:prstGeom prst="foldedCorner">
            <a:avLst/>
          </a:prstGeom>
          <a:solidFill>
            <a:srgbClr val="D758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情</a:t>
            </a:r>
            <a:r>
              <a:rPr lang="zh-CN" altLang="en-US" sz="32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境</a:t>
            </a:r>
            <a:r>
              <a:rPr lang="en-US" altLang="zh-CN"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3</a:t>
            </a:r>
          </a:p>
        </p:txBody>
      </p:sp>
      <p:sp>
        <p:nvSpPr>
          <p:cNvPr id="33" name="TextBox 37"/>
          <p:cNvSpPr txBox="1"/>
          <p:nvPr/>
        </p:nvSpPr>
        <p:spPr>
          <a:xfrm>
            <a:off x="514985" y="1157605"/>
            <a:ext cx="11021695" cy="830580"/>
          </a:xfrm>
          <a:prstGeom prst="rect">
            <a:avLst/>
          </a:prstGeom>
        </p:spPr>
        <p:txBody>
          <a:bodyPr vert="horz" wrap="square" lIns="0" tIns="0" rIns="0" bIns="0" rtlCol="0" anchor="t">
            <a:spAutoFit/>
          </a:bodyPr>
          <a:lstStyle>
            <a:defPPr>
              <a:defRPr lang="zh-CN"/>
            </a:defPPr>
            <a:lvl1pPr indent="0" defTabSz="457200">
              <a:spcBef>
                <a:spcPct val="20000"/>
              </a:spcBef>
              <a:spcAft>
                <a:spcPts val="600"/>
              </a:spcAft>
              <a:buClr>
                <a:schemeClr val="accent1">
                  <a:lumMod val="75000"/>
                </a:schemeClr>
              </a:buClr>
              <a:buSzPct val="145000"/>
              <a:buFont typeface="Arial" panose="020B0604020202020204"/>
              <a:buNone/>
              <a:defRPr sz="2000" cap="none">
                <a:solidFill>
                  <a:schemeClr val="bg1"/>
                </a:solidFill>
                <a:effectLst/>
                <a:latin typeface="Arial" panose="020B0604020202020204" pitchFamily="34" charset="0"/>
                <a:ea typeface="微软雅黑" panose="020B0503020204020204" charset="-122"/>
                <a:cs typeface="+mn-ea"/>
              </a:defRPr>
            </a:lvl1pPr>
            <a:lvl2pPr indent="0" algn="ctr" defTabSz="457200">
              <a:spcBef>
                <a:spcPct val="20000"/>
              </a:spcBef>
              <a:spcAft>
                <a:spcPts val="600"/>
              </a:spcAft>
              <a:buClr>
                <a:schemeClr val="accent1">
                  <a:lumMod val="75000"/>
                </a:schemeClr>
              </a:buClr>
              <a:buSzPct val="145000"/>
              <a:buFont typeface="Arial" panose="020B0604020202020204"/>
              <a:buNone/>
              <a:defRPr sz="2000" cap="none">
                <a:solidFill>
                  <a:schemeClr val="tx1">
                    <a:tint val="75000"/>
                  </a:schemeClr>
                </a:solidFill>
                <a:effectLst/>
              </a:defRPr>
            </a:lvl2pPr>
            <a:lvl3pPr indent="0" algn="ctr" defTabSz="457200">
              <a:spcBef>
                <a:spcPct val="20000"/>
              </a:spcBef>
              <a:spcAft>
                <a:spcPts val="600"/>
              </a:spcAft>
              <a:buClr>
                <a:schemeClr val="accent1">
                  <a:lumMod val="75000"/>
                </a:schemeClr>
              </a:buClr>
              <a:buSzPct val="145000"/>
              <a:buFont typeface="Arial" panose="020B0604020202020204"/>
              <a:buNone/>
              <a:defRPr cap="none">
                <a:solidFill>
                  <a:schemeClr val="tx1">
                    <a:tint val="75000"/>
                  </a:schemeClr>
                </a:solidFill>
                <a:effectLst/>
              </a:defRPr>
            </a:lvl3pPr>
            <a:lvl4pPr indent="0" algn="ctr" defTabSz="457200">
              <a:spcBef>
                <a:spcPct val="20000"/>
              </a:spcBef>
              <a:spcAft>
                <a:spcPts val="600"/>
              </a:spcAft>
              <a:buClr>
                <a:schemeClr val="accent1">
                  <a:lumMod val="75000"/>
                </a:schemeClr>
              </a:buClr>
              <a:buSzPct val="145000"/>
              <a:buFont typeface="Arial" panose="020B0604020202020204"/>
              <a:buNone/>
              <a:defRPr sz="1600" cap="none">
                <a:solidFill>
                  <a:schemeClr val="tx1">
                    <a:tint val="75000"/>
                  </a:schemeClr>
                </a:solidFill>
                <a:effectLst/>
              </a:defRPr>
            </a:lvl4pPr>
            <a:lvl5pPr indent="0" algn="ctr" defTabSz="457200">
              <a:spcBef>
                <a:spcPct val="20000"/>
              </a:spcBef>
              <a:spcAft>
                <a:spcPts val="600"/>
              </a:spcAft>
              <a:buClr>
                <a:schemeClr val="accent1">
                  <a:lumMod val="75000"/>
                </a:schemeClr>
              </a:buClr>
              <a:buSzPct val="145000"/>
              <a:buFont typeface="Arial" panose="020B0604020202020204"/>
              <a:buNone/>
              <a:defRPr sz="1400" cap="none">
                <a:solidFill>
                  <a:schemeClr val="tx1">
                    <a:tint val="75000"/>
                  </a:schemeClr>
                </a:solidFill>
                <a:effectLst/>
              </a:defRPr>
            </a:lvl5pPr>
            <a:lvl6pPr indent="0" algn="ctr" defTabSz="457200">
              <a:spcBef>
                <a:spcPct val="20000"/>
              </a:spcBef>
              <a:spcAft>
                <a:spcPts val="600"/>
              </a:spcAft>
              <a:buClr>
                <a:schemeClr val="accent1">
                  <a:lumMod val="75000"/>
                </a:schemeClr>
              </a:buClr>
              <a:buSzPct val="145000"/>
              <a:buFont typeface="Arial" panose="020B0604020202020204"/>
              <a:buNone/>
              <a:defRPr sz="1400" cap="none">
                <a:solidFill>
                  <a:schemeClr val="tx1">
                    <a:tint val="75000"/>
                  </a:schemeClr>
                </a:solidFill>
                <a:effectLst/>
              </a:defRPr>
            </a:lvl6pPr>
            <a:lvl7pPr indent="0" algn="ctr" defTabSz="457200">
              <a:spcBef>
                <a:spcPct val="20000"/>
              </a:spcBef>
              <a:spcAft>
                <a:spcPts val="600"/>
              </a:spcAft>
              <a:buClr>
                <a:schemeClr val="accent1">
                  <a:lumMod val="75000"/>
                </a:schemeClr>
              </a:buClr>
              <a:buSzPct val="145000"/>
              <a:buFont typeface="Arial" panose="020B0604020202020204"/>
              <a:buNone/>
              <a:defRPr sz="1400" cap="none">
                <a:solidFill>
                  <a:schemeClr val="tx1">
                    <a:tint val="75000"/>
                  </a:schemeClr>
                </a:solidFill>
                <a:effectLst/>
              </a:defRPr>
            </a:lvl7pPr>
            <a:lvl8pPr indent="0" algn="ctr" defTabSz="457200">
              <a:spcBef>
                <a:spcPct val="20000"/>
              </a:spcBef>
              <a:spcAft>
                <a:spcPts val="600"/>
              </a:spcAft>
              <a:buClr>
                <a:schemeClr val="accent1">
                  <a:lumMod val="75000"/>
                </a:schemeClr>
              </a:buClr>
              <a:buSzPct val="145000"/>
              <a:buFont typeface="Arial" panose="020B0604020202020204"/>
              <a:buNone/>
              <a:defRPr sz="1400" cap="none">
                <a:solidFill>
                  <a:schemeClr val="tx1">
                    <a:tint val="75000"/>
                  </a:schemeClr>
                </a:solidFill>
                <a:effectLst/>
              </a:defRPr>
            </a:lvl8pPr>
            <a:lvl9pPr indent="0" algn="ctr" defTabSz="457200">
              <a:spcBef>
                <a:spcPct val="20000"/>
              </a:spcBef>
              <a:spcAft>
                <a:spcPts val="600"/>
              </a:spcAft>
              <a:buClr>
                <a:schemeClr val="accent1">
                  <a:lumMod val="75000"/>
                </a:schemeClr>
              </a:buClr>
              <a:buSzPct val="145000"/>
              <a:buFont typeface="Arial" panose="020B0604020202020204"/>
              <a:buNone/>
              <a:defRPr sz="1400" cap="none">
                <a:solidFill>
                  <a:schemeClr val="tx1">
                    <a:tint val="75000"/>
                  </a:schemeClr>
                </a:solidFill>
                <a:effectLst/>
              </a:defRPr>
            </a:lvl9pPr>
          </a:lstStyle>
          <a:p>
            <a:pPr fontAlgn="auto">
              <a:lnSpc>
                <a:spcPct val="150000"/>
              </a:lnSpc>
              <a:spcBef>
                <a:spcPts val="0"/>
              </a:spcBef>
              <a:buClr>
                <a:srgbClr val="4472C4">
                  <a:lumMod val="75000"/>
                </a:srgbClr>
              </a:buClr>
            </a:pPr>
            <a:r>
              <a:rPr lang="zh-CN" altLang="en-US" sz="1800" b="1" kern="0" dirty="0">
                <a:solidFill>
                  <a:srgbClr val="FF0000"/>
                </a:solidFill>
                <a:latin typeface="微软雅黑" panose="020B0503020204020204" charset="-122"/>
                <a:sym typeface="Helvetica"/>
              </a:rPr>
              <a:t>线下教学部分：</a:t>
            </a:r>
            <a:r>
              <a:rPr lang="zh-CN" altLang="en-US" sz="1800" kern="0" dirty="0">
                <a:solidFill>
                  <a:schemeClr val="tx1"/>
                </a:solidFill>
                <a:sym typeface="Helvetica"/>
              </a:rPr>
              <a:t>线下教学过程中通过学习通开展</a:t>
            </a:r>
            <a:r>
              <a:rPr lang="zh-CN" altLang="en-US" sz="1800" dirty="0">
                <a:solidFill>
                  <a:schemeClr val="tx1"/>
                </a:solidFill>
                <a:latin typeface="微软雅黑" panose="020B0503020204020204" charset="-122"/>
                <a:sym typeface="+mn-ea"/>
              </a:rPr>
              <a:t>签到、选人、投票、抢答、主题讨论、评分、直播、测验、问卷、分组任务等</a:t>
            </a:r>
            <a:r>
              <a:rPr lang="zh-CN" altLang="en-US" sz="1800" kern="0" dirty="0">
                <a:solidFill>
                  <a:schemeClr val="tx1"/>
                </a:solidFill>
                <a:sym typeface="Helvetica"/>
              </a:rPr>
              <a:t>课堂互动活动，并记录教学过程数据，为申请混合金课积累数据。</a:t>
            </a:r>
            <a:endParaRPr lang="en-US" altLang="zh-CN" sz="1800" kern="0" dirty="0">
              <a:solidFill>
                <a:schemeClr val="tx1"/>
              </a:solidFill>
              <a:latin typeface="微软雅黑" panose="020B0503020204020204" charset="-122"/>
              <a:ea typeface="微软雅黑" panose="020B0503020204020204" charset="-122"/>
              <a:sym typeface="+mn-ea"/>
            </a:endParaRPr>
          </a:p>
        </p:txBody>
      </p:sp>
      <p:pic>
        <p:nvPicPr>
          <p:cNvPr id="6" name="图片 5"/>
          <p:cNvPicPr>
            <a:picLocks noChangeAspect="1"/>
          </p:cNvPicPr>
          <p:nvPr/>
        </p:nvPicPr>
        <p:blipFill>
          <a:blip r:embed="rId3"/>
          <a:stretch>
            <a:fillRect/>
          </a:stretch>
        </p:blipFill>
        <p:spPr>
          <a:xfrm>
            <a:off x="1712595" y="2287905"/>
            <a:ext cx="8613140" cy="4240530"/>
          </a:xfrm>
          <a:prstGeom prst="rect">
            <a:avLst/>
          </a:prstGeom>
          <a:ln>
            <a:solidFill>
              <a:schemeClr val="bg1">
                <a:lumMod val="85000"/>
              </a:schemeClr>
            </a:solid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825" y="1158240"/>
            <a:ext cx="11698605" cy="2584450"/>
          </a:xfrm>
          <a:prstGeom prst="rect">
            <a:avLst/>
          </a:prstGeom>
          <a:noFill/>
        </p:spPr>
        <p:txBody>
          <a:bodyPr wrap="square" rtlCol="0">
            <a:spAutoFit/>
          </a:bodyPr>
          <a:lstStyle/>
          <a:p>
            <a:pPr algn="l" fontAlgn="auto">
              <a:lnSpc>
                <a:spcPct val="150000"/>
              </a:lnSpc>
            </a:pPr>
            <a:r>
              <a:rPr lang="zh-CN" altLang="en-US" dirty="0">
                <a:latin typeface="+mj-ea"/>
                <a:ea typeface="+mj-ea"/>
                <a:cs typeface="+mj-ea"/>
              </a:rPr>
              <a:t>如您在使用中如遇到技术问题，可通过以下方式寻求支持：</a:t>
            </a:r>
          </a:p>
          <a:p>
            <a:pPr>
              <a:lnSpc>
                <a:spcPct val="150000"/>
              </a:lnSpc>
            </a:pPr>
            <a:r>
              <a:rPr lang="en-US" altLang="zh-CN" dirty="0">
                <a:latin typeface="+mj-ea"/>
                <a:ea typeface="+mj-ea"/>
                <a:cs typeface="+mj-ea"/>
              </a:rPr>
              <a:t>1</a:t>
            </a:r>
            <a:r>
              <a:rPr lang="zh-CN" altLang="en-US" dirty="0">
                <a:latin typeface="+mj-ea"/>
                <a:ea typeface="+mj-ea"/>
                <a:cs typeface="+mj-ea"/>
              </a:rPr>
              <a:t>、加入</a:t>
            </a:r>
            <a:r>
              <a:rPr lang="en-US" altLang="zh-CN" dirty="0">
                <a:latin typeface="+mj-ea"/>
                <a:ea typeface="+mj-ea"/>
                <a:cs typeface="+mj-ea"/>
                <a:sym typeface="+mn-ea"/>
              </a:rPr>
              <a:t>QQ</a:t>
            </a:r>
            <a:r>
              <a:rPr lang="zh-CN" altLang="en-US" dirty="0">
                <a:latin typeface="+mj-ea"/>
                <a:ea typeface="+mj-ea"/>
                <a:cs typeface="+mj-ea"/>
                <a:sym typeface="+mn-ea"/>
              </a:rPr>
              <a:t>群</a:t>
            </a:r>
            <a:r>
              <a:rPr lang="zh-CN" altLang="en-US" dirty="0">
                <a:latin typeface="+mj-ea"/>
                <a:ea typeface="+mj-ea"/>
                <a:cs typeface="+mj-ea"/>
              </a:rPr>
              <a:t>咨询：群名</a:t>
            </a:r>
            <a:r>
              <a:rPr lang="en-US" altLang="zh-CN" dirty="0">
                <a:latin typeface="+mj-ea"/>
                <a:cs typeface="+mj-ea"/>
                <a:sym typeface="+mn-ea"/>
              </a:rPr>
              <a:t>“</a:t>
            </a:r>
            <a:r>
              <a:rPr lang="zh-CN" altLang="en-US" dirty="0">
                <a:latin typeface="+mj-ea"/>
                <a:cs typeface="+mj-ea"/>
                <a:sym typeface="+mn-ea"/>
              </a:rPr>
              <a:t>南林大一平三端服务群</a:t>
            </a:r>
            <a:r>
              <a:rPr lang="en-US" altLang="zh-CN" dirty="0">
                <a:latin typeface="+mj-ea"/>
                <a:cs typeface="+mj-ea"/>
                <a:sym typeface="+mn-ea"/>
              </a:rPr>
              <a:t>”</a:t>
            </a:r>
            <a:r>
              <a:rPr lang="zh-CN" altLang="en-US" dirty="0">
                <a:latin typeface="+mj-ea"/>
                <a:cs typeface="+mj-ea"/>
              </a:rPr>
              <a:t>，群号</a:t>
            </a:r>
            <a:r>
              <a:rPr lang="en-US" altLang="zh-CN" dirty="0">
                <a:solidFill>
                  <a:srgbClr val="FF0000"/>
                </a:solidFill>
                <a:latin typeface="+mj-ea"/>
                <a:cs typeface="+mj-ea"/>
              </a:rPr>
              <a:t>538269575</a:t>
            </a:r>
            <a:r>
              <a:rPr lang="zh-CN" altLang="en-US" dirty="0">
                <a:latin typeface="+mj-ea"/>
                <a:cs typeface="+mj-ea"/>
              </a:rPr>
              <a:t>。</a:t>
            </a:r>
          </a:p>
          <a:p>
            <a:pPr>
              <a:lnSpc>
                <a:spcPct val="150000"/>
              </a:lnSpc>
            </a:pPr>
            <a:r>
              <a:rPr lang="en-US" altLang="zh-CN" dirty="0">
                <a:latin typeface="+mj-ea"/>
                <a:ea typeface="+mj-ea"/>
                <a:cs typeface="+mj-ea"/>
              </a:rPr>
              <a:t>2</a:t>
            </a:r>
            <a:r>
              <a:rPr lang="zh-CN" altLang="en-US" dirty="0">
                <a:latin typeface="+mj-ea"/>
                <a:ea typeface="+mj-ea"/>
                <a:cs typeface="+mj-ea"/>
              </a:rPr>
              <a:t>、拨打电话咨询：</a:t>
            </a:r>
            <a:r>
              <a:rPr lang="zh-CN" altLang="en-US" dirty="0">
                <a:latin typeface="+mj-ea"/>
                <a:ea typeface="+mj-ea"/>
                <a:cs typeface="+mj-ea"/>
                <a:sym typeface="+mn-ea"/>
              </a:rPr>
              <a:t>沈艺洵：</a:t>
            </a:r>
            <a:r>
              <a:rPr lang="en-US" altLang="zh-CN">
                <a:latin typeface="+mj-ea"/>
                <a:ea typeface="+mj-ea"/>
                <a:cs typeface="+mj-ea"/>
                <a:sym typeface="+mn-ea"/>
              </a:rPr>
              <a:t>15151899979</a:t>
            </a:r>
            <a:r>
              <a:rPr lang="zh-CN" altLang="en-US">
                <a:latin typeface="+mj-ea"/>
                <a:ea typeface="+mj-ea"/>
                <a:cs typeface="+mj-ea"/>
                <a:sym typeface="+mn-ea"/>
              </a:rPr>
              <a:t>；</a:t>
            </a:r>
            <a:r>
              <a:rPr lang="zh-CN" altLang="en-US" dirty="0">
                <a:latin typeface="+mj-ea"/>
                <a:ea typeface="+mj-ea"/>
                <a:cs typeface="+mj-ea"/>
                <a:sym typeface="+mn-ea"/>
              </a:rPr>
              <a:t>马云尉：</a:t>
            </a:r>
            <a:r>
              <a:rPr lang="en-US" altLang="zh-CN" dirty="0">
                <a:latin typeface="+mj-ea"/>
                <a:ea typeface="+mj-ea"/>
                <a:cs typeface="+mj-ea"/>
                <a:sym typeface="+mn-ea"/>
              </a:rPr>
              <a:t>19850078707</a:t>
            </a:r>
            <a:r>
              <a:rPr lang="zh-CN" altLang="en-US" dirty="0">
                <a:latin typeface="+mj-ea"/>
                <a:ea typeface="+mj-ea"/>
                <a:cs typeface="+mj-ea"/>
                <a:sym typeface="+mn-ea"/>
              </a:rPr>
              <a:t>；孙瑞：17751772014；</a:t>
            </a:r>
          </a:p>
          <a:p>
            <a:pPr>
              <a:lnSpc>
                <a:spcPct val="150000"/>
              </a:lnSpc>
            </a:pPr>
            <a:r>
              <a:rPr lang="zh-CN" altLang="en-US" dirty="0">
                <a:solidFill>
                  <a:srgbClr val="FF0000"/>
                </a:solidFill>
                <a:latin typeface="+mj-ea"/>
                <a:ea typeface="+mj-ea"/>
                <a:cs typeface="+mj-ea"/>
                <a:sym typeface="+mn-ea"/>
              </a:rPr>
              <a:t>学生手册：</a:t>
            </a:r>
            <a:r>
              <a:rPr lang="zh-CN" altLang="en-US" dirty="0">
                <a:latin typeface="+mj-ea"/>
                <a:ea typeface="+mj-ea"/>
                <a:cs typeface="+mj-ea"/>
                <a:sym typeface="+mn-ea"/>
                <a:hlinkClick r:id="rId2"/>
              </a:rPr>
              <a:t>http://njfu.fanya.chaoxing.com/portal/news/info?id=69660&amp;refer=%2Fportal%2Fnews%2Fnotice</a:t>
            </a:r>
            <a:endParaRPr lang="zh-CN" altLang="en-US" dirty="0">
              <a:latin typeface="+mj-ea"/>
              <a:ea typeface="+mj-ea"/>
              <a:cs typeface="+mj-ea"/>
              <a:sym typeface="+mn-ea"/>
            </a:endParaRPr>
          </a:p>
          <a:p>
            <a:pPr>
              <a:lnSpc>
                <a:spcPct val="150000"/>
              </a:lnSpc>
            </a:pPr>
            <a:r>
              <a:rPr lang="zh-CN" altLang="en-US" dirty="0">
                <a:solidFill>
                  <a:srgbClr val="FF0000"/>
                </a:solidFill>
                <a:latin typeface="+mj-ea"/>
                <a:ea typeface="+mj-ea"/>
                <a:cs typeface="+mj-ea"/>
                <a:sym typeface="+mn-ea"/>
              </a:rPr>
              <a:t>视频教程：</a:t>
            </a:r>
            <a:r>
              <a:rPr lang="zh-CN" altLang="en-US" dirty="0">
                <a:latin typeface="+mj-ea"/>
                <a:ea typeface="+mj-ea"/>
                <a:cs typeface="+mj-ea"/>
                <a:sym typeface="+mn-ea"/>
                <a:hlinkClick r:id="rId3"/>
              </a:rPr>
              <a:t>http://njfu.fanya.chaoxing.com/portal/news/info?id=65610&amp;refer=%2Fportal%2Fnews%2Fnotice</a:t>
            </a:r>
            <a:endParaRPr lang="zh-CN" altLang="en-US" dirty="0">
              <a:latin typeface="+mj-ea"/>
              <a:ea typeface="+mj-ea"/>
              <a:cs typeface="+mj-ea"/>
              <a:sym typeface="+mn-ea"/>
            </a:endParaRPr>
          </a:p>
          <a:p>
            <a:pPr>
              <a:lnSpc>
                <a:spcPct val="150000"/>
              </a:lnSpc>
            </a:pPr>
            <a:endParaRPr lang="en-US" altLang="zh-CN" dirty="0">
              <a:latin typeface="+mj-ea"/>
              <a:ea typeface="+mj-ea"/>
              <a:cs typeface="+mj-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94335" y="974725"/>
            <a:ext cx="9911715" cy="1614805"/>
          </a:xfrm>
          <a:prstGeom prst="rect">
            <a:avLst/>
          </a:prstGeom>
          <a:noFill/>
        </p:spPr>
        <p:txBody>
          <a:bodyPr wrap="square" rtlCol="0">
            <a:spAutoFit/>
          </a:bodyPr>
          <a:lstStyle/>
          <a:p>
            <a:r>
              <a:rPr lang="zh-CN" altLang="en-US" b="1" dirty="0">
                <a:latin typeface="微软雅黑" panose="020B0503020204020204" charset="-122"/>
                <a:ea typeface="微软雅黑" panose="020B0503020204020204" charset="-122"/>
                <a:cs typeface="+mj-ea"/>
              </a:rPr>
              <a:t>电脑端访问网址：</a:t>
            </a:r>
            <a:r>
              <a:rPr b="1">
                <a:latin typeface="微软雅黑" panose="020B0503020204020204" charset="-122"/>
                <a:ea typeface="微软雅黑" panose="020B0503020204020204" charset="-122"/>
                <a:cs typeface="+mj-ea"/>
              </a:rPr>
              <a:t>http://njfu.fanya.chaoxing.com/</a:t>
            </a:r>
          </a:p>
          <a:p>
            <a:pPr>
              <a:lnSpc>
                <a:spcPct val="150000"/>
              </a:lnSpc>
            </a:pPr>
            <a:r>
              <a:rPr lang="zh-CN" altLang="en-US" dirty="0">
                <a:latin typeface="微软雅黑" panose="020B0503020204020204" charset="-122"/>
                <a:ea typeface="微软雅黑" panose="020B0503020204020204" charset="-122"/>
                <a:cs typeface="+mj-ea"/>
              </a:rPr>
              <a:t>初次登录方式：</a:t>
            </a:r>
          </a:p>
          <a:p>
            <a:pPr>
              <a:lnSpc>
                <a:spcPct val="150000"/>
              </a:lnSpc>
            </a:pPr>
            <a:r>
              <a:rPr lang="zh-CN" altLang="en-US" dirty="0">
                <a:latin typeface="微软雅黑" panose="020B0503020204020204" charset="-122"/>
                <a:ea typeface="微软雅黑" panose="020B0503020204020204" charset="-122"/>
                <a:cs typeface="+mj-ea"/>
              </a:rPr>
              <a:t>点击</a:t>
            </a:r>
            <a:r>
              <a:rPr lang="en-US" altLang="zh-CN" dirty="0">
                <a:latin typeface="微软雅黑" panose="020B0503020204020204" charset="-122"/>
                <a:ea typeface="微软雅黑" panose="020B0503020204020204" charset="-122"/>
                <a:cs typeface="+mj-ea"/>
              </a:rPr>
              <a:t>“</a:t>
            </a:r>
            <a:r>
              <a:rPr lang="zh-CN" altLang="en-US" dirty="0">
                <a:latin typeface="微软雅黑" panose="020B0503020204020204" charset="-122"/>
                <a:ea typeface="微软雅黑" panose="020B0503020204020204" charset="-122"/>
                <a:cs typeface="+mj-ea"/>
              </a:rPr>
              <a:t>登录</a:t>
            </a:r>
            <a:r>
              <a:rPr lang="en-US" altLang="zh-CN" dirty="0">
                <a:latin typeface="微软雅黑" panose="020B0503020204020204" charset="-122"/>
                <a:ea typeface="微软雅黑" panose="020B0503020204020204" charset="-122"/>
                <a:cs typeface="+mj-ea"/>
              </a:rPr>
              <a:t>”</a:t>
            </a:r>
            <a:r>
              <a:rPr lang="zh-CN" altLang="en-US" dirty="0">
                <a:latin typeface="微软雅黑" panose="020B0503020204020204" charset="-122"/>
                <a:ea typeface="微软雅黑" panose="020B0503020204020204" charset="-122"/>
                <a:cs typeface="+mj-ea"/>
              </a:rPr>
              <a:t>按钮，输入账号（教师工号）和初始密码（123456或者</a:t>
            </a:r>
            <a:r>
              <a:rPr lang="en-US" altLang="zh-CN" dirty="0">
                <a:latin typeface="微软雅黑" panose="020B0503020204020204" charset="-122"/>
                <a:ea typeface="微软雅黑" panose="020B0503020204020204" charset="-122"/>
                <a:cs typeface="+mj-ea"/>
              </a:rPr>
              <a:t>s654321s</a:t>
            </a:r>
            <a:r>
              <a:rPr lang="zh-CN" altLang="en-US" dirty="0">
                <a:latin typeface="微软雅黑" panose="020B0503020204020204" charset="-122"/>
                <a:ea typeface="微软雅黑" panose="020B0503020204020204" charset="-122"/>
                <a:cs typeface="+mj-ea"/>
              </a:rPr>
              <a:t>）登录。</a:t>
            </a:r>
          </a:p>
          <a:p>
            <a:pPr>
              <a:lnSpc>
                <a:spcPct val="150000"/>
              </a:lnSpc>
            </a:pPr>
            <a:r>
              <a:rPr lang="zh-CN" altLang="en-US" dirty="0">
                <a:latin typeface="微软雅黑" panose="020B0503020204020204" charset="-122"/>
                <a:ea typeface="微软雅黑" panose="020B0503020204020204" charset="-122"/>
                <a:cs typeface="+mj-ea"/>
              </a:rPr>
              <a:t>登录后请绑定手机号并修改密码。</a:t>
            </a:r>
            <a:r>
              <a:rPr lang="zh-CN" altLang="en-US" dirty="0">
                <a:latin typeface="微软雅黑" panose="020B0503020204020204" charset="-122"/>
                <a:ea typeface="微软雅黑" panose="020B0503020204020204" charset="-122"/>
                <a:cs typeface="+mj-ea"/>
                <a:sym typeface="+mn-ea"/>
              </a:rPr>
              <a:t>再次登录时，电脑端、学习通均可使用该手机号和密码登录。</a:t>
            </a:r>
            <a:endParaRPr lang="zh-CN" altLang="en-US" dirty="0">
              <a:latin typeface="微软雅黑" panose="020B0503020204020204" charset="-122"/>
              <a:ea typeface="微软雅黑" panose="020B0503020204020204" charset="-122"/>
              <a:cs typeface="+mj-ea"/>
            </a:endParaRPr>
          </a:p>
        </p:txBody>
      </p:sp>
      <p:sp>
        <p:nvSpPr>
          <p:cNvPr id="7" name="爆炸形 2 6"/>
          <p:cNvSpPr/>
          <p:nvPr/>
        </p:nvSpPr>
        <p:spPr>
          <a:xfrm>
            <a:off x="9683750" y="95250"/>
            <a:ext cx="2446020" cy="1659255"/>
          </a:xfrm>
          <a:prstGeom prst="irregularSeal2">
            <a:avLst/>
          </a:prstGeom>
          <a:solidFill>
            <a:schemeClr val="accent2"/>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黑体" panose="02010609060101010101" charset="-122"/>
                <a:ea typeface="黑体" panose="02010609060101010101" charset="-122"/>
              </a:rPr>
              <a:t>电脑端</a:t>
            </a:r>
          </a:p>
        </p:txBody>
      </p:sp>
      <p:pic>
        <p:nvPicPr>
          <p:cNvPr id="9" name="图片 8"/>
          <p:cNvPicPr>
            <a:picLocks noChangeAspect="1"/>
          </p:cNvPicPr>
          <p:nvPr>
            <p:custDataLst>
              <p:tags r:id="rId1"/>
            </p:custDataLst>
          </p:nvPr>
        </p:nvPicPr>
        <p:blipFill>
          <a:blip r:embed="rId5"/>
          <a:stretch>
            <a:fillRect/>
          </a:stretch>
        </p:blipFill>
        <p:spPr>
          <a:xfrm>
            <a:off x="8220075" y="3601720"/>
            <a:ext cx="3608705" cy="2463165"/>
          </a:xfrm>
          <a:prstGeom prst="rect">
            <a:avLst/>
          </a:prstGeom>
          <a:ln>
            <a:solidFill>
              <a:schemeClr val="tx1"/>
            </a:solidFill>
          </a:ln>
        </p:spPr>
      </p:pic>
      <p:sp>
        <p:nvSpPr>
          <p:cNvPr id="11" name="文本框 10"/>
          <p:cNvSpPr txBox="1"/>
          <p:nvPr/>
        </p:nvSpPr>
        <p:spPr>
          <a:xfrm>
            <a:off x="394335" y="2700020"/>
            <a:ext cx="10126345" cy="368300"/>
          </a:xfrm>
          <a:prstGeom prst="rect">
            <a:avLst/>
          </a:prstGeom>
          <a:noFill/>
        </p:spPr>
        <p:txBody>
          <a:bodyPr wrap="square" rtlCol="0" anchor="t">
            <a:spAutoFit/>
          </a:bodyPr>
          <a:lstStyle/>
          <a:p>
            <a:r>
              <a:rPr lang="zh-CN" altLang="en-US" b="1" dirty="0">
                <a:solidFill>
                  <a:srgbClr val="FF0000"/>
                </a:solidFill>
                <a:latin typeface="+mj-lt"/>
                <a:ea typeface="+mj-ea"/>
                <a:cs typeface="+mj-cs"/>
                <a:sym typeface="+mn-ea"/>
              </a:rPr>
              <a:t>如果已在学习通登录并绑定工号，登录密码为修改后的密码，支持工号、手机号两种登录方式。</a:t>
            </a:r>
          </a:p>
        </p:txBody>
      </p:sp>
      <p:pic>
        <p:nvPicPr>
          <p:cNvPr id="3" name="图片 2"/>
          <p:cNvPicPr>
            <a:picLocks noChangeAspect="1"/>
          </p:cNvPicPr>
          <p:nvPr>
            <p:custDataLst>
              <p:tags r:id="rId2"/>
            </p:custDataLst>
          </p:nvPr>
        </p:nvPicPr>
        <p:blipFill>
          <a:blip r:embed="rId6"/>
          <a:stretch>
            <a:fillRect/>
          </a:stretch>
        </p:blipFill>
        <p:spPr>
          <a:xfrm>
            <a:off x="4085590" y="3602355"/>
            <a:ext cx="3954145" cy="2463165"/>
          </a:xfrm>
          <a:prstGeom prst="rect">
            <a:avLst/>
          </a:prstGeom>
        </p:spPr>
      </p:pic>
      <p:pic>
        <p:nvPicPr>
          <p:cNvPr id="4" name="图片 3"/>
          <p:cNvPicPr>
            <a:picLocks noChangeAspect="1"/>
          </p:cNvPicPr>
          <p:nvPr>
            <p:custDataLst>
              <p:tags r:id="rId3"/>
            </p:custDataLst>
          </p:nvPr>
        </p:nvPicPr>
        <p:blipFill>
          <a:blip r:embed="rId7"/>
          <a:stretch>
            <a:fillRect/>
          </a:stretch>
        </p:blipFill>
        <p:spPr>
          <a:xfrm>
            <a:off x="252730" y="3601720"/>
            <a:ext cx="3550285" cy="2463800"/>
          </a:xfrm>
          <a:prstGeom prst="rect">
            <a:avLst/>
          </a:prstGeom>
        </p:spPr>
      </p:pic>
      <p:sp>
        <p:nvSpPr>
          <p:cNvPr id="2" name="Folded Corner 5"/>
          <p:cNvSpPr/>
          <p:nvPr/>
        </p:nvSpPr>
        <p:spPr>
          <a:xfrm>
            <a:off x="251460" y="189865"/>
            <a:ext cx="2099310" cy="673100"/>
          </a:xfrm>
          <a:prstGeom prst="foldedCorner">
            <a:avLst/>
          </a:prstGeom>
          <a:solidFill>
            <a:srgbClr val="D758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登陆</a:t>
            </a:r>
            <a:endParaRPr lang="zh-CN"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爆炸形 2 6"/>
          <p:cNvSpPr/>
          <p:nvPr/>
        </p:nvSpPr>
        <p:spPr>
          <a:xfrm>
            <a:off x="9820275" y="95250"/>
            <a:ext cx="2309495" cy="1564005"/>
          </a:xfrm>
          <a:prstGeom prst="irregularSeal2">
            <a:avLst/>
          </a:prstGeom>
          <a:solidFill>
            <a:schemeClr val="accent2"/>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黑体" panose="02010609060101010101" charset="-122"/>
                <a:ea typeface="黑体" panose="02010609060101010101" charset="-122"/>
              </a:rPr>
              <a:t>手机端</a:t>
            </a:r>
          </a:p>
        </p:txBody>
      </p:sp>
      <p:sp>
        <p:nvSpPr>
          <p:cNvPr id="2" name="标题 1"/>
          <p:cNvSpPr>
            <a:spLocks noGrp="1"/>
          </p:cNvSpPr>
          <p:nvPr>
            <p:ph type="title"/>
          </p:nvPr>
        </p:nvSpPr>
        <p:spPr>
          <a:xfrm>
            <a:off x="337820" y="878840"/>
            <a:ext cx="6869430" cy="675005"/>
          </a:xfrm>
        </p:spPr>
        <p:txBody>
          <a:bodyPr>
            <a:normAutofit fontScale="90000"/>
          </a:bodyPr>
          <a:lstStyle/>
          <a:p>
            <a:pPr algn="l">
              <a:lnSpc>
                <a:spcPct val="150000"/>
              </a:lnSpc>
              <a:buClrTx/>
              <a:buSzTx/>
              <a:buNone/>
            </a:pPr>
            <a:r>
              <a:rPr lang="zh-CN" altLang="en-US" sz="1800" dirty="0">
                <a:latin typeface="微软雅黑" panose="020B0503020204020204" charset="-122"/>
                <a:ea typeface="微软雅黑" panose="020B0503020204020204" charset="-122"/>
                <a:cs typeface="+mj-ea"/>
                <a:sym typeface="+mn-ea"/>
              </a:rPr>
              <a:t>手机上下载并安装学习通APP：</a:t>
            </a:r>
            <a:br>
              <a:rPr lang="zh-CN" altLang="en-US" sz="1800" dirty="0">
                <a:latin typeface="微软雅黑" panose="020B0503020204020204" charset="-122"/>
                <a:ea typeface="微软雅黑" panose="020B0503020204020204" charset="-122"/>
                <a:cs typeface="+mj-ea"/>
                <a:sym typeface="+mn-ea"/>
              </a:rPr>
            </a:br>
            <a:r>
              <a:rPr lang="zh-CN" altLang="en-US" sz="1800" dirty="0">
                <a:latin typeface="微软雅黑" panose="020B0503020204020204" charset="-122"/>
                <a:ea typeface="微软雅黑" panose="020B0503020204020204" charset="-122"/>
                <a:cs typeface="+mj-ea"/>
                <a:sym typeface="+mn-ea"/>
              </a:rPr>
              <a:t>扫描右方二维码或在手机应用市场中搜索“学习通”进行下载。</a:t>
            </a:r>
            <a:endParaRPr lang="zh-CN" altLang="en-US" sz="1800" dirty="0">
              <a:latin typeface="微软雅黑" panose="020B0503020204020204" charset="-122"/>
              <a:ea typeface="微软雅黑" panose="020B0503020204020204" charset="-122"/>
              <a:cs typeface="+mj-ea"/>
            </a:endParaRPr>
          </a:p>
        </p:txBody>
      </p:sp>
      <p:pic>
        <p:nvPicPr>
          <p:cNvPr id="3" name="图片 8" descr="C:\Users\Administrator\Desktop\学习通二维码.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7282815" y="93345"/>
            <a:ext cx="1460500" cy="1460500"/>
          </a:xfrm>
          <a:prstGeom prst="rect">
            <a:avLst/>
          </a:prstGeom>
          <a:noFill/>
          <a:ln>
            <a:noFill/>
          </a:ln>
        </p:spPr>
      </p:pic>
      <p:sp>
        <p:nvSpPr>
          <p:cNvPr id="12" name="标题 11"/>
          <p:cNvSpPr>
            <a:spLocks noGrp="1"/>
          </p:cNvSpPr>
          <p:nvPr/>
        </p:nvSpPr>
        <p:spPr>
          <a:xfrm>
            <a:off x="336550" y="1513205"/>
            <a:ext cx="11489055" cy="1043305"/>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zh-CN" altLang="en-US" sz="1600" b="1" dirty="0">
                <a:solidFill>
                  <a:srgbClr val="FF0000"/>
                </a:solidFill>
                <a:latin typeface="微软雅黑" panose="020B0503020204020204" charset="-122"/>
                <a:ea typeface="微软雅黑" panose="020B0503020204020204" charset="-122"/>
                <a:cs typeface="+mj-ea"/>
                <a:sym typeface="+mn-ea"/>
              </a:rPr>
              <a:t>初次登录者：</a:t>
            </a:r>
            <a:r>
              <a:rPr lang="zh-CN" altLang="en-US" sz="1600" dirty="0">
                <a:latin typeface="微软雅黑" panose="020B0503020204020204" charset="-122"/>
                <a:ea typeface="微软雅黑" panose="020B0503020204020204" charset="-122"/>
                <a:cs typeface="+mj-ea"/>
                <a:sym typeface="+mn-ea"/>
              </a:rPr>
              <a:t>点击右下方的“我</a:t>
            </a:r>
            <a:r>
              <a:rPr lang="en-US" altLang="zh-CN" sz="1600" dirty="0">
                <a:latin typeface="微软雅黑" panose="020B0503020204020204" charset="-122"/>
                <a:ea typeface="微软雅黑" panose="020B0503020204020204" charset="-122"/>
                <a:cs typeface="+mj-ea"/>
                <a:sym typeface="+mn-ea"/>
              </a:rPr>
              <a:t>”</a:t>
            </a:r>
            <a:r>
              <a:rPr lang="zh-CN" altLang="en-US" sz="1600" dirty="0">
                <a:latin typeface="微软雅黑" panose="020B0503020204020204" charset="-122"/>
                <a:ea typeface="微软雅黑" panose="020B0503020204020204" charset="-122"/>
                <a:cs typeface="+mj-ea"/>
                <a:sym typeface="+mn-ea"/>
              </a:rPr>
              <a:t>进入</a:t>
            </a:r>
            <a:r>
              <a:rPr lang="en-US" altLang="zh-CN" sz="1600" dirty="0">
                <a:latin typeface="微软雅黑" panose="020B0503020204020204" charset="-122"/>
                <a:ea typeface="微软雅黑" panose="020B0503020204020204" charset="-122"/>
                <a:cs typeface="+mj-ea"/>
                <a:sym typeface="+mn-ea"/>
              </a:rPr>
              <a:t>“</a:t>
            </a:r>
            <a:r>
              <a:rPr lang="zh-CN" altLang="en-US" sz="1600" dirty="0">
                <a:latin typeface="微软雅黑" panose="020B0503020204020204" charset="-122"/>
                <a:ea typeface="微软雅黑" panose="020B0503020204020204" charset="-122"/>
                <a:cs typeface="+mj-ea"/>
                <a:sym typeface="+mn-ea"/>
              </a:rPr>
              <a:t>登录</a:t>
            </a:r>
            <a:r>
              <a:rPr lang="en-US" altLang="zh-CN" sz="1600" dirty="0">
                <a:latin typeface="微软雅黑" panose="020B0503020204020204" charset="-122"/>
                <a:ea typeface="微软雅黑" panose="020B0503020204020204" charset="-122"/>
                <a:cs typeface="+mj-ea"/>
                <a:sym typeface="+mn-ea"/>
              </a:rPr>
              <a:t>”</a:t>
            </a:r>
            <a:r>
              <a:rPr lang="zh-CN" altLang="en-US" sz="1600" dirty="0">
                <a:latin typeface="微软雅黑" panose="020B0503020204020204" charset="-122"/>
                <a:ea typeface="微软雅黑" panose="020B0503020204020204" charset="-122"/>
                <a:cs typeface="+mj-ea"/>
                <a:sym typeface="+mn-ea"/>
              </a:rPr>
              <a:t>页面，选择“新用户注册”，输入手机号获取验证码并设置自己的密码，然后填写学校名称、输入自己的工号、姓名进行信息验证</a:t>
            </a:r>
            <a:r>
              <a:rPr lang="zh-CN" altLang="en-US" sz="1600" b="1" dirty="0">
                <a:solidFill>
                  <a:srgbClr val="FF0000"/>
                </a:solidFill>
                <a:latin typeface="微软雅黑" panose="020B0503020204020204" charset="-122"/>
                <a:ea typeface="微软雅黑" panose="020B0503020204020204" charset="-122"/>
                <a:cs typeface="+mj-ea"/>
                <a:sym typeface="+mn-ea"/>
              </a:rPr>
              <a:t>（注意：信息验证一定不可跳过，学校名称是</a:t>
            </a:r>
            <a:r>
              <a:rPr lang="en-US" altLang="zh-CN" sz="1600" b="1" dirty="0">
                <a:solidFill>
                  <a:srgbClr val="FF0000"/>
                </a:solidFill>
                <a:latin typeface="微软雅黑" panose="020B0503020204020204" charset="-122"/>
                <a:ea typeface="微软雅黑" panose="020B0503020204020204" charset="-122"/>
                <a:cs typeface="+mj-ea"/>
                <a:sym typeface="+mn-ea"/>
              </a:rPr>
              <a:t>“</a:t>
            </a:r>
            <a:r>
              <a:rPr lang="zh-CN" altLang="en-US" sz="1600" b="1" dirty="0">
                <a:solidFill>
                  <a:srgbClr val="FF0000"/>
                </a:solidFill>
                <a:latin typeface="微软雅黑" panose="020B0503020204020204" charset="-122"/>
                <a:ea typeface="微软雅黑" panose="020B0503020204020204" charset="-122"/>
                <a:cs typeface="+mj-ea"/>
                <a:sym typeface="+mn-ea"/>
              </a:rPr>
              <a:t>南京林业大学</a:t>
            </a:r>
            <a:r>
              <a:rPr lang="en-US" altLang="zh-CN" sz="1600" b="1" dirty="0">
                <a:solidFill>
                  <a:srgbClr val="FF0000"/>
                </a:solidFill>
                <a:latin typeface="微软雅黑" panose="020B0503020204020204" charset="-122"/>
                <a:ea typeface="微软雅黑" panose="020B0503020204020204" charset="-122"/>
                <a:cs typeface="+mj-ea"/>
                <a:sym typeface="+mn-ea"/>
              </a:rPr>
              <a:t>”</a:t>
            </a:r>
            <a:r>
              <a:rPr lang="zh-CN" altLang="en-US" sz="1600" b="1" dirty="0">
                <a:solidFill>
                  <a:srgbClr val="FF0000"/>
                </a:solidFill>
                <a:latin typeface="微软雅黑" panose="020B0503020204020204" charset="-122"/>
                <a:ea typeface="微软雅黑" panose="020B0503020204020204" charset="-122"/>
                <a:cs typeface="+mj-ea"/>
                <a:sym typeface="+mn-ea"/>
              </a:rPr>
              <a:t>，不能使用简写或具体到学院）</a:t>
            </a:r>
            <a:r>
              <a:rPr lang="zh-CN" altLang="en-US" sz="1600" dirty="0">
                <a:latin typeface="微软雅黑" panose="020B0503020204020204" charset="-122"/>
                <a:ea typeface="微软雅黑" panose="020B0503020204020204" charset="-122"/>
                <a:cs typeface="+mj-ea"/>
                <a:sym typeface="+mn-ea"/>
              </a:rPr>
              <a:t>。</a:t>
            </a:r>
          </a:p>
        </p:txBody>
      </p:sp>
      <p:pic>
        <p:nvPicPr>
          <p:cNvPr id="13" name="图片 12"/>
          <p:cNvPicPr>
            <a:picLocks noChangeAspect="1"/>
          </p:cNvPicPr>
          <p:nvPr/>
        </p:nvPicPr>
        <p:blipFill>
          <a:blip r:embed="rId4"/>
          <a:stretch>
            <a:fillRect/>
          </a:stretch>
        </p:blipFill>
        <p:spPr>
          <a:xfrm>
            <a:off x="2493010" y="3322320"/>
            <a:ext cx="2178685" cy="3510915"/>
          </a:xfrm>
          <a:prstGeom prst="rect">
            <a:avLst/>
          </a:prstGeom>
          <a:ln w="12700" cmpd="sng">
            <a:solidFill>
              <a:schemeClr val="accent1"/>
            </a:solidFill>
            <a:prstDash val="solid"/>
          </a:ln>
        </p:spPr>
      </p:pic>
      <p:pic>
        <p:nvPicPr>
          <p:cNvPr id="14" name="图片 13"/>
          <p:cNvPicPr>
            <a:picLocks noChangeAspect="1"/>
          </p:cNvPicPr>
          <p:nvPr>
            <p:custDataLst>
              <p:tags r:id="rId1"/>
            </p:custDataLst>
          </p:nvPr>
        </p:nvPicPr>
        <p:blipFill>
          <a:blip r:embed="rId5"/>
          <a:stretch>
            <a:fillRect/>
          </a:stretch>
        </p:blipFill>
        <p:spPr>
          <a:xfrm>
            <a:off x="165735" y="3322320"/>
            <a:ext cx="2022475" cy="3494405"/>
          </a:xfrm>
          <a:prstGeom prst="rect">
            <a:avLst/>
          </a:prstGeom>
          <a:ln w="12700" cmpd="sng">
            <a:solidFill>
              <a:schemeClr val="accent1">
                <a:shade val="50000"/>
              </a:schemeClr>
            </a:solidFill>
            <a:prstDash val="solid"/>
          </a:ln>
        </p:spPr>
      </p:pic>
      <p:pic>
        <p:nvPicPr>
          <p:cNvPr id="15" name="图片 14"/>
          <p:cNvPicPr>
            <a:picLocks noChangeAspect="1"/>
          </p:cNvPicPr>
          <p:nvPr/>
        </p:nvPicPr>
        <p:blipFill>
          <a:blip r:embed="rId6"/>
          <a:stretch>
            <a:fillRect/>
          </a:stretch>
        </p:blipFill>
        <p:spPr>
          <a:xfrm>
            <a:off x="4959350" y="3322320"/>
            <a:ext cx="2158365" cy="3494405"/>
          </a:xfrm>
          <a:prstGeom prst="rect">
            <a:avLst/>
          </a:prstGeom>
          <a:ln w="12700" cmpd="sng">
            <a:solidFill>
              <a:schemeClr val="accent1">
                <a:shade val="50000"/>
              </a:schemeClr>
            </a:solidFill>
            <a:prstDash val="solid"/>
          </a:ln>
        </p:spPr>
      </p:pic>
      <p:sp>
        <p:nvSpPr>
          <p:cNvPr id="20" name="文本框 19"/>
          <p:cNvSpPr txBox="1"/>
          <p:nvPr/>
        </p:nvSpPr>
        <p:spPr>
          <a:xfrm>
            <a:off x="336550" y="2503170"/>
            <a:ext cx="10564495" cy="460382"/>
          </a:xfrm>
          <a:prstGeom prst="rect">
            <a:avLst/>
          </a:prstGeom>
          <a:noFill/>
        </p:spPr>
        <p:txBody>
          <a:bodyPr wrap="square" rtlCol="0" anchor="t">
            <a:spAutoFit/>
          </a:bodyPr>
          <a:lstStyle/>
          <a:p>
            <a:pPr>
              <a:lnSpc>
                <a:spcPct val="150000"/>
              </a:lnSpc>
            </a:pPr>
            <a:r>
              <a:rPr lang="zh-CN" altLang="en-US" b="1" dirty="0">
                <a:solidFill>
                  <a:srgbClr val="FF0000"/>
                </a:solidFill>
                <a:latin typeface="微软雅黑" panose="020B0503020204020204" charset="-122"/>
                <a:ea typeface="微软雅黑" panose="020B0503020204020204" charset="-122"/>
                <a:sym typeface="+mn-ea"/>
              </a:rPr>
              <a:t>如果已在电脑端登录并绑定手机号，则可直接使用手机号登录。</a:t>
            </a:r>
            <a:endParaRPr lang="zh-CN" altLang="en-US" dirty="0">
              <a:latin typeface="微软雅黑" panose="020B0503020204020204" charset="-122"/>
              <a:ea typeface="微软雅黑" panose="020B0503020204020204" charset="-122"/>
            </a:endParaRPr>
          </a:p>
        </p:txBody>
      </p:sp>
      <p:pic>
        <p:nvPicPr>
          <p:cNvPr id="4" name="图片 3" descr="图片1_南林大"/>
          <p:cNvPicPr>
            <a:picLocks noChangeAspect="1"/>
          </p:cNvPicPr>
          <p:nvPr/>
        </p:nvPicPr>
        <p:blipFill>
          <a:blip r:embed="rId7"/>
          <a:stretch>
            <a:fillRect/>
          </a:stretch>
        </p:blipFill>
        <p:spPr>
          <a:xfrm>
            <a:off x="7419975" y="3322320"/>
            <a:ext cx="2113280" cy="3510915"/>
          </a:xfrm>
          <a:prstGeom prst="rect">
            <a:avLst/>
          </a:prstGeom>
        </p:spPr>
      </p:pic>
      <p:pic>
        <p:nvPicPr>
          <p:cNvPr id="5" name="图片 4" descr="图片2_南林"/>
          <p:cNvPicPr>
            <a:picLocks noChangeAspect="1"/>
          </p:cNvPicPr>
          <p:nvPr/>
        </p:nvPicPr>
        <p:blipFill>
          <a:blip r:embed="rId8"/>
          <a:stretch>
            <a:fillRect/>
          </a:stretch>
        </p:blipFill>
        <p:spPr>
          <a:xfrm>
            <a:off x="9740900" y="3354705"/>
            <a:ext cx="2193925" cy="3446145"/>
          </a:xfrm>
          <a:prstGeom prst="rect">
            <a:avLst/>
          </a:prstGeom>
        </p:spPr>
      </p:pic>
      <p:sp>
        <p:nvSpPr>
          <p:cNvPr id="18" name="文本框 17"/>
          <p:cNvSpPr txBox="1"/>
          <p:nvPr/>
        </p:nvSpPr>
        <p:spPr>
          <a:xfrm>
            <a:off x="8395970" y="5788660"/>
            <a:ext cx="2580005" cy="368300"/>
          </a:xfrm>
          <a:prstGeom prst="rect">
            <a:avLst/>
          </a:prstGeom>
          <a:solidFill>
            <a:schemeClr val="accent6"/>
          </a:solidFill>
        </p:spPr>
        <p:txBody>
          <a:bodyPr wrap="square" rtlCol="0">
            <a:spAutoFit/>
          </a:bodyPr>
          <a:lstStyle/>
          <a:p>
            <a:pPr algn="ctr"/>
            <a:r>
              <a:rPr lang="zh-CN" altLang="en-US" b="1">
                <a:solidFill>
                  <a:srgbClr val="FF0000"/>
                </a:solidFill>
                <a:latin typeface="黑体" panose="02010609060101010101" charset="-122"/>
                <a:ea typeface="黑体" panose="02010609060101010101" charset="-122"/>
              </a:rPr>
              <a:t>该步骤不可跳过</a:t>
            </a:r>
          </a:p>
        </p:txBody>
      </p:sp>
      <p:sp>
        <p:nvSpPr>
          <p:cNvPr id="9" name="Folded Corner 5"/>
          <p:cNvSpPr/>
          <p:nvPr/>
        </p:nvSpPr>
        <p:spPr>
          <a:xfrm>
            <a:off x="251460" y="189865"/>
            <a:ext cx="2099310" cy="673100"/>
          </a:xfrm>
          <a:prstGeom prst="foldedCorner">
            <a:avLst/>
          </a:prstGeom>
          <a:solidFill>
            <a:srgbClr val="D758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登陆</a:t>
            </a:r>
            <a:endParaRPr lang="zh-CN"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6567" y="929005"/>
            <a:ext cx="11475720" cy="1315720"/>
          </a:xfrm>
        </p:spPr>
        <p:txBody>
          <a:bodyPr>
            <a:normAutofit fontScale="90000"/>
          </a:bodyPr>
          <a:lstStyle/>
          <a:p>
            <a:pPr fontAlgn="auto">
              <a:lnSpc>
                <a:spcPct val="150000"/>
              </a:lnSpc>
            </a:pPr>
            <a:r>
              <a:rPr lang="zh-CN" altLang="en-US" sz="1800" dirty="0">
                <a:latin typeface="微软雅黑" panose="020B0503020204020204" charset="-122"/>
                <a:ea typeface="微软雅黑" panose="020B0503020204020204" charset="-122"/>
              </a:rPr>
              <a:t>教师登录后进入自己的</a:t>
            </a:r>
            <a:r>
              <a:rPr lang="en-US" altLang="zh-CN" sz="1800" dirty="0">
                <a:latin typeface="微软雅黑" panose="020B0503020204020204" charset="-122"/>
                <a:ea typeface="微软雅黑" panose="020B0503020204020204" charset="-122"/>
              </a:rPr>
              <a:t>“</a:t>
            </a:r>
            <a:r>
              <a:rPr lang="zh-CN" altLang="en-US" sz="1800" dirty="0">
                <a:latin typeface="微软雅黑" panose="020B0503020204020204" charset="-122"/>
                <a:ea typeface="微软雅黑" panose="020B0503020204020204" charset="-122"/>
              </a:rPr>
              <a:t>教学空间</a:t>
            </a:r>
            <a:r>
              <a:rPr lang="en-US" altLang="zh-CN" sz="1800" dirty="0">
                <a:latin typeface="微软雅黑" panose="020B0503020204020204" charset="-122"/>
                <a:ea typeface="微软雅黑" panose="020B0503020204020204" charset="-122"/>
              </a:rPr>
              <a:t>”</a:t>
            </a:r>
            <a:r>
              <a:rPr lang="zh-CN" altLang="en-US" sz="1800" dirty="0">
                <a:latin typeface="微软雅黑" panose="020B0503020204020204" charset="-122"/>
                <a:ea typeface="微软雅黑" panose="020B0503020204020204" charset="-122"/>
              </a:rPr>
              <a:t>，可将课程相关资料上传至云盘，支持视频、</a:t>
            </a:r>
            <a:r>
              <a:rPr lang="en-US" altLang="zh-CN" sz="1800" dirty="0">
                <a:latin typeface="微软雅黑" panose="020B0503020204020204" charset="-122"/>
                <a:ea typeface="微软雅黑" panose="020B0503020204020204" charset="-122"/>
              </a:rPr>
              <a:t>PPT</a:t>
            </a:r>
            <a:r>
              <a:rPr lang="zh-CN" altLang="en-US" sz="1800" dirty="0">
                <a:latin typeface="微软雅黑" panose="020B0503020204020204" charset="-122"/>
                <a:ea typeface="微软雅黑" panose="020B0503020204020204" charset="-122"/>
              </a:rPr>
              <a:t>、</a:t>
            </a:r>
            <a:r>
              <a:rPr lang="en-US" altLang="zh-CN" sz="1800" dirty="0">
                <a:latin typeface="微软雅黑" panose="020B0503020204020204" charset="-122"/>
                <a:ea typeface="微软雅黑" panose="020B0503020204020204" charset="-122"/>
              </a:rPr>
              <a:t>WORD</a:t>
            </a:r>
            <a:r>
              <a:rPr lang="zh-CN" altLang="en-US" sz="1800" dirty="0">
                <a:latin typeface="微软雅黑" panose="020B0503020204020204" charset="-122"/>
                <a:ea typeface="微软雅黑" panose="020B0503020204020204" charset="-122"/>
              </a:rPr>
              <a:t>、</a:t>
            </a:r>
            <a:r>
              <a:rPr lang="en-US" altLang="zh-CN" sz="1800" dirty="0">
                <a:latin typeface="微软雅黑" panose="020B0503020204020204" charset="-122"/>
                <a:ea typeface="微软雅黑" panose="020B0503020204020204" charset="-122"/>
              </a:rPr>
              <a:t>FDF</a:t>
            </a:r>
            <a:r>
              <a:rPr lang="zh-CN" altLang="en-US" sz="1800" dirty="0">
                <a:latin typeface="微软雅黑" panose="020B0503020204020204" charset="-122"/>
                <a:ea typeface="微软雅黑" panose="020B0503020204020204" charset="-122"/>
              </a:rPr>
              <a:t>、图片、表格、音频等多种资源类型，并可建立文件夹进行分类管理。建设初期，建议老师至少先完成授课</a:t>
            </a:r>
            <a:r>
              <a:rPr lang="en-US" altLang="zh-CN" sz="1800" dirty="0">
                <a:latin typeface="微软雅黑" panose="020B0503020204020204" charset="-122"/>
                <a:ea typeface="微软雅黑" panose="020B0503020204020204" charset="-122"/>
              </a:rPr>
              <a:t>PPT</a:t>
            </a:r>
            <a:r>
              <a:rPr lang="zh-CN" altLang="en-US" sz="1800" dirty="0">
                <a:latin typeface="微软雅黑" panose="020B0503020204020204" charset="-122"/>
                <a:ea typeface="微软雅黑" panose="020B0503020204020204" charset="-122"/>
              </a:rPr>
              <a:t>的上传。如果希望建设一门完整的课程，可参照详细版使用手册。</a:t>
            </a:r>
          </a:p>
        </p:txBody>
      </p:sp>
      <p:pic>
        <p:nvPicPr>
          <p:cNvPr id="101" name="图片 30"/>
          <p:cNvPicPr>
            <a:picLocks noChangeAspect="1"/>
          </p:cNvPicPr>
          <p:nvPr/>
        </p:nvPicPr>
        <p:blipFill>
          <a:blip r:embed="rId3"/>
          <a:srcRect t="4017"/>
          <a:stretch>
            <a:fillRect/>
          </a:stretch>
        </p:blipFill>
        <p:spPr>
          <a:xfrm>
            <a:off x="6410325" y="2992120"/>
            <a:ext cx="4638040" cy="2877820"/>
          </a:xfrm>
          <a:prstGeom prst="rect">
            <a:avLst/>
          </a:prstGeom>
          <a:noFill/>
          <a:ln w="9525">
            <a:solidFill>
              <a:schemeClr val="tx1"/>
            </a:solidFill>
          </a:ln>
        </p:spPr>
      </p:pic>
      <p:sp>
        <p:nvSpPr>
          <p:cNvPr id="4" name="文本框 3"/>
          <p:cNvSpPr txBox="1"/>
          <p:nvPr/>
        </p:nvSpPr>
        <p:spPr>
          <a:xfrm>
            <a:off x="437515" y="2315210"/>
            <a:ext cx="10261600" cy="368300"/>
          </a:xfrm>
          <a:prstGeom prst="rect">
            <a:avLst/>
          </a:prstGeom>
          <a:noFill/>
        </p:spPr>
        <p:txBody>
          <a:bodyPr wrap="square" rtlCol="0">
            <a:spAutoFit/>
          </a:bodyPr>
          <a:lstStyle/>
          <a:p>
            <a:r>
              <a:rPr lang="zh-CN" altLang="en-US" b="1" dirty="0">
                <a:solidFill>
                  <a:srgbClr val="FF0000"/>
                </a:solidFill>
                <a:latin typeface="微软雅黑" panose="020B0503020204020204" charset="-122"/>
                <a:ea typeface="微软雅黑" panose="020B0503020204020204" charset="-122"/>
              </a:rPr>
              <a:t>电脑端的云盘和学习通的云盘互通，在学习通中可直接调取电脑端上传的资源。</a:t>
            </a:r>
          </a:p>
        </p:txBody>
      </p:sp>
      <p:pic>
        <p:nvPicPr>
          <p:cNvPr id="3" name="图片 2"/>
          <p:cNvPicPr>
            <a:picLocks noChangeAspect="1"/>
          </p:cNvPicPr>
          <p:nvPr>
            <p:custDataLst>
              <p:tags r:id="rId1"/>
            </p:custDataLst>
          </p:nvPr>
        </p:nvPicPr>
        <p:blipFill>
          <a:blip r:embed="rId4"/>
          <a:stretch>
            <a:fillRect/>
          </a:stretch>
        </p:blipFill>
        <p:spPr>
          <a:xfrm>
            <a:off x="1169035" y="2992120"/>
            <a:ext cx="4232910" cy="2877820"/>
          </a:xfrm>
          <a:prstGeom prst="rect">
            <a:avLst/>
          </a:prstGeom>
        </p:spPr>
      </p:pic>
      <p:sp>
        <p:nvSpPr>
          <p:cNvPr id="5" name="Folded Corner 5"/>
          <p:cNvSpPr/>
          <p:nvPr/>
        </p:nvSpPr>
        <p:spPr>
          <a:xfrm>
            <a:off x="251460" y="189865"/>
            <a:ext cx="2099310" cy="673100"/>
          </a:xfrm>
          <a:prstGeom prst="foldedCorner">
            <a:avLst/>
          </a:prstGeom>
          <a:solidFill>
            <a:srgbClr val="D758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上传资料</a:t>
            </a:r>
            <a:endParaRPr lang="zh-CN"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rcRect t="4096"/>
          <a:stretch>
            <a:fillRect/>
          </a:stretch>
        </p:blipFill>
        <p:spPr>
          <a:xfrm>
            <a:off x="252730" y="2259965"/>
            <a:ext cx="3812540" cy="2081530"/>
          </a:xfrm>
          <a:prstGeom prst="rect">
            <a:avLst/>
          </a:prstGeom>
          <a:noFill/>
          <a:ln w="9525">
            <a:solidFill>
              <a:schemeClr val="tx1"/>
            </a:solidFill>
          </a:ln>
        </p:spPr>
      </p:pic>
      <p:pic>
        <p:nvPicPr>
          <p:cNvPr id="5" name="图片 4"/>
          <p:cNvPicPr>
            <a:picLocks noChangeAspect="1"/>
          </p:cNvPicPr>
          <p:nvPr/>
        </p:nvPicPr>
        <p:blipFill>
          <a:blip r:embed="rId3"/>
          <a:stretch>
            <a:fillRect/>
          </a:stretch>
        </p:blipFill>
        <p:spPr>
          <a:xfrm>
            <a:off x="4469130" y="2171065"/>
            <a:ext cx="3688715" cy="2195195"/>
          </a:xfrm>
          <a:prstGeom prst="rect">
            <a:avLst/>
          </a:prstGeom>
          <a:noFill/>
          <a:ln w="9525">
            <a:solidFill>
              <a:schemeClr val="tx1"/>
            </a:solidFill>
          </a:ln>
        </p:spPr>
      </p:pic>
      <p:pic>
        <p:nvPicPr>
          <p:cNvPr id="6" name="图片 5"/>
          <p:cNvPicPr>
            <a:picLocks noChangeAspect="1"/>
          </p:cNvPicPr>
          <p:nvPr/>
        </p:nvPicPr>
        <p:blipFill>
          <a:blip r:embed="rId4"/>
          <a:stretch>
            <a:fillRect/>
          </a:stretch>
        </p:blipFill>
        <p:spPr>
          <a:xfrm>
            <a:off x="3792855" y="4575175"/>
            <a:ext cx="3903980" cy="2232660"/>
          </a:xfrm>
          <a:prstGeom prst="rect">
            <a:avLst/>
          </a:prstGeom>
          <a:noFill/>
          <a:ln w="9525">
            <a:solidFill>
              <a:schemeClr val="tx1"/>
            </a:solidFill>
          </a:ln>
        </p:spPr>
      </p:pic>
      <p:pic>
        <p:nvPicPr>
          <p:cNvPr id="9" name="图片 6"/>
          <p:cNvPicPr>
            <a:picLocks noChangeAspect="1"/>
          </p:cNvPicPr>
          <p:nvPr/>
        </p:nvPicPr>
        <p:blipFill>
          <a:blip r:embed="rId5"/>
          <a:stretch>
            <a:fillRect/>
          </a:stretch>
        </p:blipFill>
        <p:spPr>
          <a:xfrm>
            <a:off x="8056245" y="4575175"/>
            <a:ext cx="3766185" cy="2277110"/>
          </a:xfrm>
          <a:prstGeom prst="rect">
            <a:avLst/>
          </a:prstGeom>
          <a:noFill/>
          <a:ln w="9525">
            <a:solidFill>
              <a:schemeClr val="tx1"/>
            </a:solidFill>
          </a:ln>
        </p:spPr>
      </p:pic>
      <p:sp useBgFill="1">
        <p:nvSpPr>
          <p:cNvPr id="7" name="标题 6"/>
          <p:cNvSpPr>
            <a:spLocks noGrp="1"/>
          </p:cNvSpPr>
          <p:nvPr>
            <p:ph type="title"/>
          </p:nvPr>
        </p:nvSpPr>
        <p:spPr>
          <a:xfrm>
            <a:off x="200660" y="750570"/>
            <a:ext cx="11257280" cy="1235075"/>
          </a:xfrm>
        </p:spPr>
        <p:txBody>
          <a:bodyPr>
            <a:noAutofit/>
          </a:bodyPr>
          <a:lstStyle/>
          <a:p>
            <a:pPr fontAlgn="auto">
              <a:lnSpc>
                <a:spcPct val="150000"/>
              </a:lnSpc>
            </a:pPr>
            <a:r>
              <a:rPr lang="zh-CN" sz="1800" dirty="0">
                <a:latin typeface="微软雅黑" panose="020B0503020204020204" charset="-122"/>
                <a:ea typeface="微软雅黑" panose="020B0503020204020204" charset="-122"/>
              </a:rPr>
              <a:t>建立教学班前，我们需要先建设一门课程。电脑端和学习通均支持课程建设。电脑端点击</a:t>
            </a:r>
            <a:r>
              <a:rPr lang="en-US" altLang="zh-CN" sz="1800" dirty="0">
                <a:latin typeface="微软雅黑" panose="020B0503020204020204" charset="-122"/>
                <a:ea typeface="微软雅黑" panose="020B0503020204020204" charset="-122"/>
              </a:rPr>
              <a:t>“</a:t>
            </a:r>
            <a:r>
              <a:rPr lang="zh-CN" sz="1800" dirty="0">
                <a:latin typeface="微软雅黑" panose="020B0503020204020204" charset="-122"/>
                <a:ea typeface="微软雅黑" panose="020B0503020204020204" charset="-122"/>
              </a:rPr>
              <a:t>课程</a:t>
            </a:r>
            <a:r>
              <a:rPr lang="en-US" altLang="zh-CN" sz="1800" dirty="0">
                <a:latin typeface="微软雅黑" panose="020B0503020204020204" charset="-122"/>
                <a:ea typeface="微软雅黑" panose="020B0503020204020204" charset="-122"/>
              </a:rPr>
              <a:t>”</a:t>
            </a:r>
            <a:r>
              <a:rPr lang="zh-CN" altLang="en-US" sz="1800" dirty="0">
                <a:latin typeface="微软雅黑" panose="020B0503020204020204" charset="-122"/>
                <a:ea typeface="微软雅黑" panose="020B0503020204020204" charset="-122"/>
              </a:rPr>
              <a:t>页面的</a:t>
            </a:r>
            <a:r>
              <a:rPr lang="en-US" altLang="zh-CN" sz="1800" dirty="0">
                <a:latin typeface="微软雅黑" panose="020B0503020204020204" charset="-122"/>
                <a:ea typeface="微软雅黑" panose="020B0503020204020204" charset="-122"/>
              </a:rPr>
              <a:t>“+”,</a:t>
            </a:r>
            <a:r>
              <a:rPr lang="zh-CN" sz="1800" dirty="0">
                <a:latin typeface="微软雅黑" panose="020B0503020204020204" charset="-122"/>
                <a:ea typeface="微软雅黑" panose="020B0503020204020204" charset="-122"/>
              </a:rPr>
              <a:t>输入课程名称，选课程封面，生成课程单元</a:t>
            </a:r>
            <a:r>
              <a:rPr lang="en-US" altLang="zh-CN" sz="1800" dirty="0">
                <a:latin typeface="微软雅黑" panose="020B0503020204020204" charset="-122"/>
                <a:ea typeface="微软雅黑" panose="020B0503020204020204" charset="-122"/>
              </a:rPr>
              <a:t>,</a:t>
            </a:r>
            <a:r>
              <a:rPr lang="zh-CN" altLang="en-US" sz="1800" dirty="0">
                <a:latin typeface="微软雅黑" panose="020B0503020204020204" charset="-122"/>
                <a:ea typeface="微软雅黑" panose="020B0503020204020204" charset="-122"/>
              </a:rPr>
              <a:t>即可完成课程框架的搭建。同时学习通中</a:t>
            </a:r>
            <a:r>
              <a:rPr lang="en-US" altLang="zh-CN" sz="1800" dirty="0">
                <a:latin typeface="微软雅黑" panose="020B0503020204020204" charset="-122"/>
                <a:ea typeface="微软雅黑" panose="020B0503020204020204" charset="-122"/>
              </a:rPr>
              <a:t>“</a:t>
            </a:r>
            <a:r>
              <a:rPr lang="zh-CN" altLang="en-US" sz="1800" dirty="0">
                <a:latin typeface="微软雅黑" panose="020B0503020204020204" charset="-122"/>
                <a:ea typeface="微软雅黑" panose="020B0503020204020204" charset="-122"/>
              </a:rPr>
              <a:t>课程</a:t>
            </a:r>
            <a:r>
              <a:rPr lang="en-US" altLang="zh-CN" sz="1800" dirty="0">
                <a:latin typeface="微软雅黑" panose="020B0503020204020204" charset="-122"/>
                <a:ea typeface="微软雅黑" panose="020B0503020204020204" charset="-122"/>
              </a:rPr>
              <a:t>”</a:t>
            </a:r>
            <a:r>
              <a:rPr lang="zh-CN" altLang="en-US" sz="1800" dirty="0">
                <a:latin typeface="微软雅黑" panose="020B0503020204020204" charset="-122"/>
                <a:ea typeface="微软雅黑" panose="020B0503020204020204" charset="-122"/>
              </a:rPr>
              <a:t>模块就会出现老师建设的这门课程。</a:t>
            </a:r>
          </a:p>
        </p:txBody>
      </p:sp>
      <p:sp>
        <p:nvSpPr>
          <p:cNvPr id="3" name="Folded Corner 5"/>
          <p:cNvSpPr/>
          <p:nvPr/>
        </p:nvSpPr>
        <p:spPr>
          <a:xfrm>
            <a:off x="251460" y="189865"/>
            <a:ext cx="2223770" cy="673100"/>
          </a:xfrm>
          <a:prstGeom prst="foldedCorner">
            <a:avLst/>
          </a:prstGeom>
          <a:solidFill>
            <a:srgbClr val="D758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建立教学班</a:t>
            </a:r>
            <a:endParaRPr lang="zh-CN"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8760" y="309880"/>
            <a:ext cx="11563350" cy="1586230"/>
          </a:xfrm>
        </p:spPr>
        <p:txBody>
          <a:bodyPr>
            <a:normAutofit/>
          </a:bodyPr>
          <a:lstStyle/>
          <a:p>
            <a:pPr fontAlgn="auto">
              <a:lnSpc>
                <a:spcPct val="150000"/>
              </a:lnSpc>
            </a:pPr>
            <a:r>
              <a:rPr lang="zh-CN" altLang="en-US" sz="1600" dirty="0">
                <a:latin typeface="微软雅黑" panose="020B0503020204020204" charset="-122"/>
                <a:ea typeface="微软雅黑" panose="020B0503020204020204" charset="-122"/>
              </a:rPr>
              <a:t>打开该课程的“管理”模块，点击</a:t>
            </a:r>
            <a:r>
              <a:rPr lang="en-US" altLang="zh-CN" sz="1600" dirty="0">
                <a:latin typeface="微软雅黑" panose="020B0503020204020204" charset="-122"/>
                <a:ea typeface="微软雅黑" panose="020B0503020204020204" charset="-122"/>
              </a:rPr>
              <a:t>“</a:t>
            </a:r>
            <a:r>
              <a:rPr lang="zh-CN" altLang="en-US" sz="1600" dirty="0">
                <a:latin typeface="微软雅黑" panose="020B0503020204020204" charset="-122"/>
                <a:ea typeface="微软雅黑" panose="020B0503020204020204" charset="-122"/>
              </a:rPr>
              <a:t>班级管理</a:t>
            </a:r>
            <a:r>
              <a:rPr lang="en-US" altLang="zh-CN" sz="1600" dirty="0">
                <a:latin typeface="微软雅黑" panose="020B0503020204020204" charset="-122"/>
                <a:ea typeface="微软雅黑" panose="020B0503020204020204" charset="-122"/>
              </a:rPr>
              <a:t>”</a:t>
            </a:r>
            <a:r>
              <a:rPr lang="zh-CN" altLang="en-US" sz="1600" dirty="0">
                <a:latin typeface="微软雅黑" panose="020B0503020204020204" charset="-122"/>
                <a:ea typeface="微软雅黑" panose="020B0503020204020204" charset="-122"/>
              </a:rPr>
              <a:t>，可在默认班级或新建班级中添加学生。每门课程支持建设多个平行教学班。</a:t>
            </a:r>
            <a:br>
              <a:rPr lang="zh-CN" altLang="en-US" sz="1600" dirty="0">
                <a:latin typeface="微软雅黑" panose="020B0503020204020204" charset="-122"/>
                <a:ea typeface="微软雅黑" panose="020B0503020204020204" charset="-122"/>
              </a:rPr>
            </a:br>
            <a:r>
              <a:rPr lang="zh-CN" altLang="en-US" sz="1600" dirty="0">
                <a:latin typeface="微软雅黑" panose="020B0503020204020204" charset="-122"/>
                <a:ea typeface="微软雅黑" panose="020B0503020204020204" charset="-122"/>
              </a:rPr>
              <a:t>如果教学班由一个或多个行政班组成，可点击</a:t>
            </a:r>
            <a:r>
              <a:rPr lang="en-US" altLang="zh-CN" sz="1600" dirty="0">
                <a:latin typeface="微软雅黑" panose="020B0503020204020204" charset="-122"/>
                <a:ea typeface="微软雅黑" panose="020B0503020204020204" charset="-122"/>
              </a:rPr>
              <a:t>“</a:t>
            </a:r>
            <a:r>
              <a:rPr lang="zh-CN" altLang="en-US" sz="1600" dirty="0">
                <a:latin typeface="微软雅黑" panose="020B0503020204020204" charset="-122"/>
                <a:ea typeface="微软雅黑" panose="020B0503020204020204" charset="-122"/>
              </a:rPr>
              <a:t>添加学生</a:t>
            </a:r>
            <a:r>
              <a:rPr lang="en-US" altLang="zh-CN" sz="1600" dirty="0">
                <a:latin typeface="微软雅黑" panose="020B0503020204020204" charset="-122"/>
                <a:ea typeface="微软雅黑" panose="020B0503020204020204" charset="-122"/>
              </a:rPr>
              <a:t>”</a:t>
            </a:r>
            <a:r>
              <a:rPr lang="zh-CN" altLang="en-US" sz="1600" dirty="0">
                <a:latin typeface="微软雅黑" panose="020B0503020204020204" charset="-122"/>
                <a:ea typeface="微软雅黑" panose="020B0503020204020204" charset="-122"/>
              </a:rPr>
              <a:t>从学生库中按学院、专业、班级代码直接批量添加。</a:t>
            </a:r>
            <a:br>
              <a:rPr lang="zh-CN" altLang="en-US" sz="1600" dirty="0">
                <a:latin typeface="微软雅黑" panose="020B0503020204020204" charset="-122"/>
                <a:ea typeface="微软雅黑" panose="020B0503020204020204" charset="-122"/>
              </a:rPr>
            </a:br>
            <a:r>
              <a:rPr lang="zh-CN" altLang="en-US" sz="1600" dirty="0">
                <a:latin typeface="微软雅黑" panose="020B0503020204020204" charset="-122"/>
                <a:ea typeface="微软雅黑" panose="020B0503020204020204" charset="-122"/>
              </a:rPr>
              <a:t>如果</a:t>
            </a:r>
            <a:r>
              <a:rPr lang="zh-CN" altLang="en-US" sz="1600" dirty="0">
                <a:latin typeface="微软雅黑" panose="020B0503020204020204" charset="-122"/>
                <a:ea typeface="微软雅黑" panose="020B0503020204020204" charset="-122"/>
                <a:sym typeface="+mn-ea"/>
              </a:rPr>
              <a:t>教学班</a:t>
            </a:r>
            <a:r>
              <a:rPr lang="zh-CN" altLang="en-US" sz="1600" dirty="0">
                <a:latin typeface="微软雅黑" panose="020B0503020204020204" charset="-122"/>
                <a:ea typeface="微软雅黑" panose="020B0503020204020204" charset="-122"/>
              </a:rPr>
              <a:t>不是由行政班组成，可采用</a:t>
            </a:r>
            <a:r>
              <a:rPr lang="en-US" altLang="zh-CN" sz="1600" dirty="0">
                <a:latin typeface="微软雅黑" panose="020B0503020204020204" charset="-122"/>
                <a:ea typeface="微软雅黑" panose="020B0503020204020204" charset="-122"/>
              </a:rPr>
              <a:t>“</a:t>
            </a:r>
            <a:r>
              <a:rPr lang="zh-CN" altLang="en-US" sz="1600" dirty="0">
                <a:latin typeface="微软雅黑" panose="020B0503020204020204" charset="-122"/>
                <a:ea typeface="微软雅黑" panose="020B0503020204020204" charset="-122"/>
              </a:rPr>
              <a:t>批量导入</a:t>
            </a:r>
            <a:r>
              <a:rPr lang="en-US" altLang="zh-CN" sz="1600" dirty="0">
                <a:latin typeface="微软雅黑" panose="020B0503020204020204" charset="-122"/>
                <a:ea typeface="微软雅黑" panose="020B0503020204020204" charset="-122"/>
              </a:rPr>
              <a:t>”</a:t>
            </a:r>
            <a:r>
              <a:rPr lang="zh-CN" altLang="en-US" sz="1600" dirty="0">
                <a:latin typeface="微软雅黑" panose="020B0503020204020204" charset="-122"/>
                <a:ea typeface="微软雅黑" panose="020B0503020204020204" charset="-122"/>
              </a:rPr>
              <a:t>的方式，使用系统中提供的模板添加学生名单。</a:t>
            </a:r>
            <a:br>
              <a:rPr lang="zh-CN" altLang="en-US" sz="1600" dirty="0">
                <a:latin typeface="微软雅黑" panose="020B0503020204020204" charset="-122"/>
                <a:ea typeface="微软雅黑" panose="020B0503020204020204" charset="-122"/>
              </a:rPr>
            </a:br>
            <a:r>
              <a:rPr lang="zh-CN" altLang="en-US" sz="1600" dirty="0">
                <a:latin typeface="微软雅黑" panose="020B0503020204020204" charset="-122"/>
                <a:ea typeface="微软雅黑" panose="020B0503020204020204" charset="-122"/>
              </a:rPr>
              <a:t>加入教学班的学生其学习通</a:t>
            </a:r>
            <a:r>
              <a:rPr lang="en-US" altLang="zh-CN" sz="1600" dirty="0">
                <a:latin typeface="微软雅黑" panose="020B0503020204020204" charset="-122"/>
                <a:ea typeface="微软雅黑" panose="020B0503020204020204" charset="-122"/>
              </a:rPr>
              <a:t>“</a:t>
            </a:r>
            <a:r>
              <a:rPr lang="zh-CN" altLang="en-US" sz="1600" dirty="0">
                <a:latin typeface="微软雅黑" panose="020B0503020204020204" charset="-122"/>
                <a:ea typeface="微软雅黑" panose="020B0503020204020204" charset="-122"/>
              </a:rPr>
              <a:t>课程</a:t>
            </a:r>
            <a:r>
              <a:rPr lang="en-US" altLang="zh-CN" sz="1600" dirty="0">
                <a:latin typeface="微软雅黑" panose="020B0503020204020204" charset="-122"/>
                <a:ea typeface="微软雅黑" panose="020B0503020204020204" charset="-122"/>
              </a:rPr>
              <a:t>”</a:t>
            </a:r>
            <a:r>
              <a:rPr lang="zh-CN" altLang="en-US" sz="1600" dirty="0">
                <a:latin typeface="微软雅黑" panose="020B0503020204020204" charset="-122"/>
                <a:ea typeface="微软雅黑" panose="020B0503020204020204" charset="-122"/>
              </a:rPr>
              <a:t>模块中就会出现老师的这门课程。</a:t>
            </a:r>
          </a:p>
        </p:txBody>
      </p:sp>
      <p:pic>
        <p:nvPicPr>
          <p:cNvPr id="3" name="图片 2"/>
          <p:cNvPicPr>
            <a:picLocks noChangeAspect="1"/>
          </p:cNvPicPr>
          <p:nvPr/>
        </p:nvPicPr>
        <p:blipFill>
          <a:blip r:embed="rId2"/>
          <a:srcRect/>
          <a:stretch>
            <a:fillRect/>
          </a:stretch>
        </p:blipFill>
        <p:spPr>
          <a:xfrm>
            <a:off x="238760" y="2535555"/>
            <a:ext cx="5243195" cy="2955290"/>
          </a:xfrm>
          <a:prstGeom prst="rect">
            <a:avLst/>
          </a:prstGeom>
          <a:ln w="12700" cmpd="sng">
            <a:solidFill>
              <a:schemeClr val="tx1"/>
            </a:solidFill>
            <a:prstDash val="solid"/>
          </a:ln>
        </p:spPr>
      </p:pic>
      <p:pic>
        <p:nvPicPr>
          <p:cNvPr id="5" name="图片 4"/>
          <p:cNvPicPr>
            <a:picLocks noChangeAspect="1"/>
          </p:cNvPicPr>
          <p:nvPr/>
        </p:nvPicPr>
        <p:blipFill>
          <a:blip r:embed="rId3"/>
          <a:stretch>
            <a:fillRect/>
          </a:stretch>
        </p:blipFill>
        <p:spPr>
          <a:xfrm>
            <a:off x="5694045" y="2535555"/>
            <a:ext cx="6360160" cy="2943225"/>
          </a:xfrm>
          <a:prstGeom prst="rect">
            <a:avLst/>
          </a:prstGeom>
          <a:ln w="12700" cmpd="sng">
            <a:solidFill>
              <a:schemeClr val="tx1"/>
            </a:solidFill>
            <a:prstDash val="solid"/>
          </a:ln>
        </p:spPr>
      </p:pic>
      <p:sp>
        <p:nvSpPr>
          <p:cNvPr id="4" name="文本框 3"/>
          <p:cNvSpPr txBox="1"/>
          <p:nvPr/>
        </p:nvSpPr>
        <p:spPr>
          <a:xfrm>
            <a:off x="176530" y="2044700"/>
            <a:ext cx="12136120" cy="368300"/>
          </a:xfrm>
          <a:prstGeom prst="rect">
            <a:avLst/>
          </a:prstGeom>
          <a:noFill/>
        </p:spPr>
        <p:txBody>
          <a:bodyPr wrap="square" rtlCol="0">
            <a:spAutoFit/>
          </a:bodyPr>
          <a:lstStyle/>
          <a:p>
            <a:r>
              <a:rPr lang="zh-CN" altLang="en-US" b="1" dirty="0">
                <a:solidFill>
                  <a:srgbClr val="FF0000"/>
                </a:solidFill>
                <a:latin typeface="微软雅黑" panose="020B0503020204020204" charset="-122"/>
                <a:ea typeface="微软雅黑" panose="020B0503020204020204" charset="-122"/>
              </a:rPr>
              <a:t>为保持学生信息的完整性和准确性，建议老师上课前提前建立教学班，上课时无需学生通过扫码加入班级。</a:t>
            </a:r>
          </a:p>
        </p:txBody>
      </p:sp>
      <p:pic>
        <p:nvPicPr>
          <p:cNvPr id="6" name="图片 5"/>
          <p:cNvPicPr>
            <a:picLocks noChangeAspect="1"/>
          </p:cNvPicPr>
          <p:nvPr/>
        </p:nvPicPr>
        <p:blipFill>
          <a:blip r:embed="rId4"/>
          <a:srcRect b="66429"/>
          <a:stretch>
            <a:fillRect/>
          </a:stretch>
        </p:blipFill>
        <p:spPr>
          <a:xfrm>
            <a:off x="238760" y="5730875"/>
            <a:ext cx="6076950" cy="981075"/>
          </a:xfrm>
          <a:prstGeom prst="rect">
            <a:avLst/>
          </a:prstGeom>
        </p:spPr>
      </p:pic>
      <p:pic>
        <p:nvPicPr>
          <p:cNvPr id="7" name="图片 6"/>
          <p:cNvPicPr>
            <a:picLocks noChangeAspect="1"/>
          </p:cNvPicPr>
          <p:nvPr/>
        </p:nvPicPr>
        <p:blipFill>
          <a:blip r:embed="rId5"/>
          <a:srcRect t="6186" b="6211"/>
          <a:stretch>
            <a:fillRect/>
          </a:stretch>
        </p:blipFill>
        <p:spPr>
          <a:xfrm>
            <a:off x="6591935" y="5490845"/>
            <a:ext cx="1155065" cy="1270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924242" y="808354"/>
            <a:ext cx="10328910" cy="1546225"/>
          </a:xfrm>
          <a:prstGeom prst="rect">
            <a:avLst/>
          </a:prstGeom>
        </p:spPr>
        <p:txBody>
          <a:bodyPr vert="horz" wrap="square" lIns="0" tIns="12700" rIns="0" bIns="0" rtlCol="0">
            <a:spAutoFit/>
          </a:bodyPr>
          <a:lstStyle/>
          <a:p>
            <a:pPr marL="12700" marR="19685">
              <a:lnSpc>
                <a:spcPct val="138000"/>
              </a:lnSpc>
              <a:spcBef>
                <a:spcPts val="100"/>
              </a:spcBef>
            </a:pPr>
            <a:r>
              <a:rPr lang="en-US" sz="1800" b="1" dirty="0">
                <a:latin typeface="微软雅黑" panose="020B0503020204020204" charset="-122"/>
                <a:cs typeface="微软雅黑" panose="020B0503020204020204" charset="-122"/>
              </a:rPr>
              <a:t>PC</a:t>
            </a:r>
            <a:r>
              <a:rPr lang="zh-CN" altLang="en-US" sz="1800" b="1" dirty="0">
                <a:latin typeface="微软雅黑" panose="020B0503020204020204" charset="-122"/>
                <a:cs typeface="微软雅黑" panose="020B0503020204020204" charset="-122"/>
              </a:rPr>
              <a:t>端</a:t>
            </a:r>
            <a:r>
              <a:rPr sz="1800" b="1" dirty="0">
                <a:latin typeface="微软雅黑" panose="020B0503020204020204" charset="-122"/>
                <a:cs typeface="微软雅黑" panose="020B0503020204020204" charset="-122"/>
              </a:rPr>
              <a:t>发布通知：</a:t>
            </a:r>
            <a:r>
              <a:rPr sz="1800" dirty="0">
                <a:latin typeface="微软雅黑" panose="020B0503020204020204" charset="-122"/>
                <a:cs typeface="微软雅黑" panose="020B0503020204020204" charset="-122"/>
              </a:rPr>
              <a:t>教师进入“课程空间”，在首页导航栏选</a:t>
            </a:r>
            <a:r>
              <a:rPr sz="1800" spc="5" dirty="0">
                <a:latin typeface="微软雅黑" panose="020B0503020204020204" charset="-122"/>
                <a:cs typeface="微软雅黑" panose="020B0503020204020204" charset="-122"/>
              </a:rPr>
              <a:t>择</a:t>
            </a:r>
            <a:r>
              <a:rPr sz="1800" dirty="0">
                <a:latin typeface="微软雅黑" panose="020B0503020204020204" charset="-122"/>
                <a:cs typeface="微软雅黑" panose="020B0503020204020204" charset="-122"/>
              </a:rPr>
              <a:t>“通知”，即可发布通知。通知内容可以 上传图片、附件的形式都可以，支持发</a:t>
            </a:r>
            <a:r>
              <a:rPr sz="1800" spc="5" dirty="0">
                <a:latin typeface="微软雅黑" panose="020B0503020204020204" charset="-122"/>
                <a:cs typeface="微软雅黑" panose="020B0503020204020204" charset="-122"/>
              </a:rPr>
              <a:t>布</a:t>
            </a:r>
            <a:r>
              <a:rPr sz="1800" dirty="0">
                <a:latin typeface="微软雅黑" panose="020B0503020204020204" charset="-122"/>
                <a:cs typeface="微软雅黑" panose="020B0503020204020204" charset="-122"/>
              </a:rPr>
              <a:t>多个班级。教师能看到同学们已阅读和未阅读情况。</a:t>
            </a:r>
            <a:endParaRPr sz="1800">
              <a:latin typeface="微软雅黑" panose="020B0503020204020204" charset="-122"/>
              <a:cs typeface="微软雅黑" panose="020B0503020204020204" charset="-122"/>
            </a:endParaRPr>
          </a:p>
          <a:p>
            <a:pPr marL="12700" marR="5080">
              <a:lnSpc>
                <a:spcPct val="139000"/>
              </a:lnSpc>
            </a:pPr>
            <a:r>
              <a:rPr sz="1800" b="1" dirty="0">
                <a:latin typeface="微软雅黑" panose="020B0503020204020204" charset="-122"/>
                <a:cs typeface="微软雅黑" panose="020B0503020204020204" charset="-122"/>
              </a:rPr>
              <a:t>学习</a:t>
            </a:r>
            <a:r>
              <a:rPr sz="1800" b="1" spc="-5" dirty="0">
                <a:latin typeface="微软雅黑" panose="020B0503020204020204" charset="-122"/>
                <a:cs typeface="微软雅黑" panose="020B0503020204020204" charset="-122"/>
              </a:rPr>
              <a:t>通</a:t>
            </a:r>
            <a:r>
              <a:rPr sz="1800" b="1" dirty="0">
                <a:latin typeface="微软雅黑" panose="020B0503020204020204" charset="-122"/>
                <a:cs typeface="微软雅黑" panose="020B0503020204020204" charset="-122"/>
              </a:rPr>
              <a:t>A</a:t>
            </a:r>
            <a:r>
              <a:rPr sz="1800" b="1" spc="-15" dirty="0">
                <a:latin typeface="微软雅黑" panose="020B0503020204020204" charset="-122"/>
                <a:cs typeface="微软雅黑" panose="020B0503020204020204" charset="-122"/>
              </a:rPr>
              <a:t>P</a:t>
            </a:r>
            <a:r>
              <a:rPr sz="1800" b="1" spc="-10" dirty="0">
                <a:latin typeface="微软雅黑" panose="020B0503020204020204" charset="-122"/>
                <a:cs typeface="微软雅黑" panose="020B0503020204020204" charset="-122"/>
              </a:rPr>
              <a:t>P</a:t>
            </a:r>
            <a:r>
              <a:rPr sz="1800" b="1" dirty="0">
                <a:latin typeface="微软雅黑" panose="020B0503020204020204" charset="-122"/>
                <a:cs typeface="微软雅黑" panose="020B0503020204020204" charset="-122"/>
              </a:rPr>
              <a:t>移动端发布通知：</a:t>
            </a:r>
            <a:r>
              <a:rPr sz="1800" spc="20" dirty="0">
                <a:latin typeface="微软雅黑" panose="020B0503020204020204" charset="-122"/>
                <a:cs typeface="微软雅黑" panose="020B0503020204020204" charset="-122"/>
              </a:rPr>
              <a:t>教</a:t>
            </a:r>
            <a:r>
              <a:rPr sz="1800" dirty="0">
                <a:latin typeface="微软雅黑" panose="020B0503020204020204" charset="-122"/>
                <a:cs typeface="微软雅黑" panose="020B0503020204020204" charset="-122"/>
              </a:rPr>
              <a:t>师进入课程后，点“通知”，之后点</a:t>
            </a:r>
            <a:r>
              <a:rPr lang="zh-CN" sz="1800" dirty="0">
                <a:latin typeface="微软雅黑" panose="020B0503020204020204" charset="-122"/>
                <a:cs typeface="微软雅黑" panose="020B0503020204020204" charset="-122"/>
              </a:rPr>
              <a:t>右上角</a:t>
            </a:r>
            <a:r>
              <a:rPr sz="1800" dirty="0">
                <a:latin typeface="微软雅黑" panose="020B0503020204020204" charset="-122"/>
                <a:cs typeface="微软雅黑" panose="020B0503020204020204" charset="-122"/>
              </a:rPr>
              <a:t>“新建通知”，编辑通知标题、内 容，选择和添加班级，即可发布给学生。</a:t>
            </a:r>
            <a:endParaRPr sz="1800">
              <a:latin typeface="微软雅黑" panose="020B0503020204020204" charset="-122"/>
              <a:cs typeface="微软雅黑" panose="020B0503020204020204" charset="-122"/>
            </a:endParaRPr>
          </a:p>
        </p:txBody>
      </p:sp>
      <p:sp>
        <p:nvSpPr>
          <p:cNvPr id="9" name="object 9"/>
          <p:cNvSpPr/>
          <p:nvPr/>
        </p:nvSpPr>
        <p:spPr>
          <a:xfrm>
            <a:off x="1108710" y="2970060"/>
            <a:ext cx="5017770" cy="2983865"/>
          </a:xfrm>
          <a:prstGeom prst="rect">
            <a:avLst/>
          </a:prstGeom>
          <a:blipFill>
            <a:blip r:embed="rId2" cstate="print"/>
            <a:stretch>
              <a:fillRect/>
            </a:stretch>
          </a:blipFill>
        </p:spPr>
        <p:txBody>
          <a:bodyPr wrap="square" lIns="0" tIns="0" rIns="0" bIns="0" rtlCol="0"/>
          <a:lstStyle/>
          <a:p>
            <a:endParaRPr/>
          </a:p>
        </p:txBody>
      </p:sp>
      <p:sp>
        <p:nvSpPr>
          <p:cNvPr id="10" name="object 10"/>
          <p:cNvSpPr/>
          <p:nvPr/>
        </p:nvSpPr>
        <p:spPr>
          <a:xfrm>
            <a:off x="6279515" y="2970060"/>
            <a:ext cx="4979035" cy="2960370"/>
          </a:xfrm>
          <a:prstGeom prst="rect">
            <a:avLst/>
          </a:prstGeom>
          <a:blipFill>
            <a:blip r:embed="rId3" cstate="print"/>
            <a:stretch>
              <a:fillRect/>
            </a:stretch>
          </a:blipFill>
        </p:spPr>
        <p:txBody>
          <a:bodyPr wrap="square" lIns="0" tIns="0" rIns="0" bIns="0" rtlCol="0"/>
          <a:lstStyle/>
          <a:p>
            <a:endParaRPr/>
          </a:p>
        </p:txBody>
      </p:sp>
      <p:sp>
        <p:nvSpPr>
          <p:cNvPr id="6" name="Folded Corner 5"/>
          <p:cNvSpPr/>
          <p:nvPr/>
        </p:nvSpPr>
        <p:spPr>
          <a:xfrm>
            <a:off x="251460" y="189865"/>
            <a:ext cx="2223770" cy="673100"/>
          </a:xfrm>
          <a:prstGeom prst="foldedCorner">
            <a:avLst/>
          </a:prstGeom>
          <a:solidFill>
            <a:srgbClr val="D758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发布通知</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05" y="1805305"/>
            <a:ext cx="10968990" cy="1866265"/>
          </a:xfrm>
        </p:spPr>
        <p:txBody>
          <a:bodyPr>
            <a:noAutofit/>
          </a:bodyPr>
          <a:lstStyle/>
          <a:p>
            <a:pPr>
              <a:lnSpc>
                <a:spcPct val="150000"/>
              </a:lnSpc>
            </a:pPr>
            <a:r>
              <a:rPr lang="zh-CN" altLang="en-US" sz="1700" dirty="0">
                <a:solidFill>
                  <a:srgbClr val="FF0000"/>
                </a:solidFill>
                <a:latin typeface="微软雅黑" panose="020B0503020204020204" charset="-122"/>
                <a:ea typeface="微软雅黑" panose="020B0503020204020204" charset="-122"/>
              </a:rPr>
              <a:t>适用于已有完善教学资源（尤其是教学视频）的课程，例如已建设完成的慕课课程。</a:t>
            </a:r>
            <a:br>
              <a:rPr lang="en-US" altLang="zh-CN" sz="1700" dirty="0">
                <a:latin typeface="微软雅黑" panose="020B0503020204020204" charset="-122"/>
                <a:ea typeface="微软雅黑" panose="020B0503020204020204" charset="-122"/>
              </a:rPr>
            </a:br>
            <a:r>
              <a:rPr lang="zh-CN" altLang="en-US" sz="1700" dirty="0">
                <a:latin typeface="微软雅黑" panose="020B0503020204020204" charset="-122"/>
                <a:ea typeface="微软雅黑" panose="020B0503020204020204" charset="-122"/>
              </a:rPr>
              <a:t>学生为纯慕课式自主学习，</a:t>
            </a:r>
            <a:r>
              <a:rPr lang="zh-CN" altLang="en-US" sz="1700" dirty="0">
                <a:latin typeface="微软雅黑" panose="020B0503020204020204" charset="-122"/>
                <a:ea typeface="微软雅黑" panose="020B0503020204020204" charset="-122"/>
                <a:sym typeface="+mn-ea"/>
              </a:rPr>
              <a:t>教师可在线发布学习任务、学习要求、测验、作业、在线答疑等，通过课程统计信息，教师可以查看、监督学生学习情况。</a:t>
            </a:r>
            <a:br>
              <a:rPr lang="zh-CN" altLang="en-US" sz="1700" dirty="0">
                <a:latin typeface="微软雅黑" panose="020B0503020204020204" charset="-122"/>
                <a:ea typeface="微软雅黑" panose="020B0503020204020204" charset="-122"/>
                <a:sym typeface="+mn-ea"/>
              </a:rPr>
            </a:br>
            <a:r>
              <a:rPr lang="zh-CN" altLang="en-US" sz="1700" dirty="0">
                <a:latin typeface="微软雅黑" panose="020B0503020204020204" charset="-122"/>
                <a:ea typeface="微软雅黑" panose="020B0503020204020204" charset="-122"/>
                <a:sym typeface="+mn-ea"/>
              </a:rPr>
              <a:t>教师可以通过</a:t>
            </a:r>
            <a:r>
              <a:rPr lang="zh-CN" altLang="en-US" sz="1700" dirty="0">
                <a:solidFill>
                  <a:srgbClr val="FF0000"/>
                </a:solidFill>
                <a:latin typeface="微软雅黑" panose="020B0503020204020204" charset="-122"/>
                <a:ea typeface="微软雅黑" panose="020B0503020204020204" charset="-122"/>
                <a:sym typeface="+mn-ea"/>
              </a:rPr>
              <a:t>自己录制视频</a:t>
            </a:r>
            <a:r>
              <a:rPr lang="zh-CN" altLang="en-US" sz="1700" dirty="0">
                <a:latin typeface="微软雅黑" panose="020B0503020204020204" charset="-122"/>
                <a:ea typeface="微软雅黑" panose="020B0503020204020204" charset="-122"/>
                <a:sym typeface="+mn-ea"/>
              </a:rPr>
              <a:t>、选用超星平台提供</a:t>
            </a:r>
            <a:r>
              <a:rPr lang="zh-CN" altLang="en-US" sz="1700" dirty="0">
                <a:solidFill>
                  <a:srgbClr val="FF0000"/>
                </a:solidFill>
                <a:latin typeface="微软雅黑" panose="020B0503020204020204" charset="-122"/>
                <a:ea typeface="微软雅黑" panose="020B0503020204020204" charset="-122"/>
                <a:sym typeface="+mn-ea"/>
              </a:rPr>
              <a:t>示范教学包</a:t>
            </a:r>
            <a:r>
              <a:rPr lang="zh-CN" altLang="en-US" sz="1700" dirty="0">
                <a:latin typeface="微软雅黑" panose="020B0503020204020204" charset="-122"/>
                <a:ea typeface="微软雅黑" panose="020B0503020204020204" charset="-122"/>
                <a:sym typeface="+mn-ea"/>
              </a:rPr>
              <a:t>、</a:t>
            </a:r>
            <a:r>
              <a:rPr lang="zh-CN" altLang="en-US" sz="1700" dirty="0">
                <a:solidFill>
                  <a:srgbClr val="FF0000"/>
                </a:solidFill>
                <a:latin typeface="微软雅黑" panose="020B0503020204020204" charset="-122"/>
                <a:ea typeface="微软雅黑" panose="020B0503020204020204" charset="-122"/>
                <a:sym typeface="+mn-ea"/>
              </a:rPr>
              <a:t>学术视频</a:t>
            </a:r>
            <a:r>
              <a:rPr lang="zh-CN" altLang="en-US" sz="1700" dirty="0">
                <a:latin typeface="微软雅黑" panose="020B0503020204020204" charset="-122"/>
                <a:ea typeface="微软雅黑" panose="020B0503020204020204" charset="-122"/>
                <a:sym typeface="+mn-ea"/>
              </a:rPr>
              <a:t>等完善课程资源。</a:t>
            </a:r>
            <a:br>
              <a:rPr lang="zh-CN" altLang="en-US" sz="1700" dirty="0">
                <a:latin typeface="微软雅黑" panose="020B0503020204020204" charset="-122"/>
                <a:ea typeface="微软雅黑" panose="020B0503020204020204" charset="-122"/>
                <a:sym typeface="+mn-ea"/>
              </a:rPr>
            </a:br>
            <a:r>
              <a:rPr lang="zh-CN" altLang="en-US" sz="1700" b="1" dirty="0">
                <a:solidFill>
                  <a:srgbClr val="FF0000"/>
                </a:solidFill>
                <a:latin typeface="微软雅黑" panose="020B0503020204020204" charset="-122"/>
                <a:ea typeface="微软雅黑" panose="020B0503020204020204" charset="-122"/>
                <a:sym typeface="+mn-ea"/>
              </a:rPr>
              <a:t>慕课式教学详细手册：</a:t>
            </a:r>
            <a:r>
              <a:rPr lang="zh-CN" altLang="en-US" sz="1700" b="1" dirty="0">
                <a:solidFill>
                  <a:srgbClr val="FF0000"/>
                </a:solidFill>
                <a:latin typeface="微软雅黑" panose="020B0503020204020204" charset="-122"/>
                <a:ea typeface="微软雅黑" panose="020B0503020204020204" charset="-122"/>
                <a:sym typeface="+mn-ea"/>
                <a:hlinkClick r:id="rId2"/>
              </a:rPr>
              <a:t>http://njfu.fanya.chaoxing.com/portal/news/info?id=61042</a:t>
            </a:r>
            <a:br>
              <a:rPr lang="zh-CN" altLang="en-US" sz="1700" b="1" dirty="0">
                <a:solidFill>
                  <a:srgbClr val="FF0000"/>
                </a:solidFill>
                <a:latin typeface="微软雅黑" panose="020B0503020204020204" charset="-122"/>
                <a:ea typeface="微软雅黑" panose="020B0503020204020204" charset="-122"/>
                <a:sym typeface="+mn-ea"/>
              </a:rPr>
            </a:br>
            <a:br>
              <a:rPr lang="en-US" altLang="zh-CN" sz="1700" dirty="0">
                <a:latin typeface="+mj-ea"/>
                <a:ea typeface="+mj-ea"/>
                <a:cs typeface="+mj-ea"/>
              </a:rPr>
            </a:br>
            <a:endParaRPr lang="zh-CN" altLang="en-US" sz="1700" dirty="0">
              <a:latin typeface="微软雅黑" panose="020B0503020204020204" charset="-122"/>
              <a:ea typeface="微软雅黑" panose="020B0503020204020204" charset="-122"/>
              <a:sym typeface="+mn-ea"/>
            </a:endParaRPr>
          </a:p>
        </p:txBody>
      </p:sp>
      <p:pic>
        <p:nvPicPr>
          <p:cNvPr id="10" name="图片 9"/>
          <p:cNvPicPr>
            <a:picLocks noChangeAspect="1"/>
          </p:cNvPicPr>
          <p:nvPr/>
        </p:nvPicPr>
        <p:blipFill>
          <a:blip r:embed="rId3"/>
          <a:stretch>
            <a:fillRect/>
          </a:stretch>
        </p:blipFill>
        <p:spPr>
          <a:xfrm>
            <a:off x="438785" y="3344545"/>
            <a:ext cx="5610860" cy="3150870"/>
          </a:xfrm>
          <a:prstGeom prst="rect">
            <a:avLst/>
          </a:prstGeom>
          <a:ln>
            <a:solidFill>
              <a:schemeClr val="bg1">
                <a:lumMod val="85000"/>
              </a:schemeClr>
            </a:solidFill>
          </a:ln>
        </p:spPr>
      </p:pic>
      <p:pic>
        <p:nvPicPr>
          <p:cNvPr id="11" name="图片 10"/>
          <p:cNvPicPr>
            <a:picLocks noChangeAspect="1"/>
          </p:cNvPicPr>
          <p:nvPr/>
        </p:nvPicPr>
        <p:blipFill>
          <a:blip r:embed="rId4"/>
          <a:stretch>
            <a:fillRect/>
          </a:stretch>
        </p:blipFill>
        <p:spPr>
          <a:xfrm>
            <a:off x="6217285" y="3344545"/>
            <a:ext cx="5578475" cy="3128010"/>
          </a:xfrm>
          <a:prstGeom prst="rect">
            <a:avLst/>
          </a:prstGeom>
          <a:ln>
            <a:solidFill>
              <a:schemeClr val="bg1">
                <a:lumMod val="85000"/>
              </a:schemeClr>
            </a:solidFill>
          </a:ln>
        </p:spPr>
      </p:pic>
      <p:sp>
        <p:nvSpPr>
          <p:cNvPr id="3" name="文本框 2"/>
          <p:cNvSpPr txBox="1"/>
          <p:nvPr/>
        </p:nvSpPr>
        <p:spPr>
          <a:xfrm>
            <a:off x="438785" y="957580"/>
            <a:ext cx="3447415" cy="398780"/>
          </a:xfrm>
          <a:prstGeom prst="rect">
            <a:avLst/>
          </a:prstGeom>
          <a:noFill/>
        </p:spPr>
        <p:txBody>
          <a:bodyPr wrap="square" rtlCol="0" anchor="t">
            <a:spAutoFit/>
          </a:bodyPr>
          <a:lstStyle/>
          <a:p>
            <a:r>
              <a:rPr lang="en-US" altLang="zh-CN" b="1" dirty="0">
                <a:solidFill>
                  <a:srgbClr val="FF0000"/>
                </a:solidFill>
                <a:latin typeface="微软雅黑" panose="020B0503020204020204" charset="-122"/>
                <a:ea typeface="微软雅黑" panose="020B0503020204020204" charset="-122"/>
                <a:cs typeface="+mj-ea"/>
                <a:sym typeface="+mn-ea"/>
              </a:rPr>
              <a:t> </a:t>
            </a:r>
            <a:r>
              <a:rPr lang="zh-CN" altLang="en-US" sz="2000" b="1" dirty="0">
                <a:solidFill>
                  <a:srgbClr val="FF0000"/>
                </a:solidFill>
                <a:latin typeface="微软雅黑" panose="020B0503020204020204" charset="-122"/>
                <a:ea typeface="微软雅黑" panose="020B0503020204020204" charset="-122"/>
                <a:sym typeface="+mn-ea"/>
              </a:rPr>
              <a:t>教学方式一：</a:t>
            </a:r>
            <a:r>
              <a:rPr lang="zh-CN" altLang="en-US" sz="2000" b="1" dirty="0">
                <a:solidFill>
                  <a:srgbClr val="FF0000"/>
                </a:solidFill>
                <a:latin typeface="微软雅黑" panose="020B0503020204020204" charset="-122"/>
                <a:ea typeface="微软雅黑" panose="020B0503020204020204" charset="-122"/>
                <a:cs typeface="+mj-ea"/>
                <a:sym typeface="+mn-ea"/>
              </a:rPr>
              <a:t>慕课式教学</a:t>
            </a:r>
            <a:endParaRPr lang="zh-CN" altLang="en-US"/>
          </a:p>
        </p:txBody>
      </p:sp>
      <p:sp>
        <p:nvSpPr>
          <p:cNvPr id="8" name="文本框 7"/>
          <p:cNvSpPr txBox="1"/>
          <p:nvPr/>
        </p:nvSpPr>
        <p:spPr>
          <a:xfrm>
            <a:off x="2545080" y="234315"/>
            <a:ext cx="9188450" cy="583565"/>
          </a:xfrm>
          <a:prstGeom prst="rect">
            <a:avLst/>
          </a:prstGeom>
          <a:noFill/>
        </p:spPr>
        <p:txBody>
          <a:bodyPr wrap="none" rtlCol="0">
            <a:spAutoFit/>
          </a:bodyPr>
          <a:lstStyle/>
          <a:p>
            <a:pPr algn="l"/>
            <a:r>
              <a:rPr lang="zh-CN" altLang="en-US" sz="3200" b="1">
                <a:solidFill>
                  <a:srgbClr val="C00000"/>
                </a:solidFill>
                <a:latin typeface="微软雅黑" panose="020B0503020204020204" charset="-122"/>
                <a:ea typeface="微软雅黑" panose="020B0503020204020204" charset="-122"/>
              </a:rPr>
              <a:t>全部学生不到课堂——</a:t>
            </a:r>
            <a:r>
              <a:rPr lang="zh-CN" sz="3200" b="1">
                <a:solidFill>
                  <a:schemeClr val="accent5"/>
                </a:solidFill>
                <a:latin typeface="微软雅黑" panose="020B0503020204020204" charset="-122"/>
                <a:ea typeface="微软雅黑" panose="020B0503020204020204" charset="-122"/>
              </a:rPr>
              <a:t>慕课式教学</a:t>
            </a:r>
            <a:r>
              <a:rPr lang="zh-CN" altLang="en-US" sz="3200" b="1">
                <a:solidFill>
                  <a:schemeClr val="accent5"/>
                </a:solidFill>
                <a:latin typeface="微软雅黑" panose="020B0503020204020204" charset="-122"/>
                <a:ea typeface="微软雅黑" panose="020B0503020204020204" charset="-122"/>
              </a:rPr>
              <a:t>＋在线直播教学</a:t>
            </a:r>
          </a:p>
        </p:txBody>
      </p:sp>
      <p:sp>
        <p:nvSpPr>
          <p:cNvPr id="5" name="Folded Corner 5"/>
          <p:cNvSpPr/>
          <p:nvPr/>
        </p:nvSpPr>
        <p:spPr>
          <a:xfrm>
            <a:off x="251460" y="189865"/>
            <a:ext cx="2099310" cy="673100"/>
          </a:xfrm>
          <a:prstGeom prst="foldedCorner">
            <a:avLst/>
          </a:prstGeom>
          <a:solidFill>
            <a:srgbClr val="D758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情境</a:t>
            </a:r>
            <a:r>
              <a:rPr lang="en-US" altLang="zh-CN"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1</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239770" y="297180"/>
            <a:ext cx="7146925" cy="504825"/>
          </a:xfrm>
          <a:prstGeom prst="rect">
            <a:avLst/>
          </a:prstGeom>
        </p:spPr>
        <p:txBody>
          <a:bodyPr vert="horz" wrap="square" lIns="0" tIns="12700" rIns="0" bIns="0" rtlCol="0">
            <a:spAutoFit/>
          </a:bodyPr>
          <a:lstStyle/>
          <a:p>
            <a:pPr marL="12700">
              <a:lnSpc>
                <a:spcPct val="100000"/>
              </a:lnSpc>
              <a:spcBef>
                <a:spcPts val="100"/>
              </a:spcBef>
            </a:pPr>
            <a:r>
              <a:rPr lang="zh-CN" sz="3200" b="1" dirty="0">
                <a:solidFill>
                  <a:srgbClr val="FF0000"/>
                </a:solidFill>
                <a:latin typeface="微软雅黑" panose="020B0503020204020204" charset="-122"/>
                <a:ea typeface="微软雅黑" panose="020B0503020204020204" charset="-122"/>
                <a:cs typeface="+mn-cs"/>
                <a:sym typeface="+mn-ea"/>
              </a:rPr>
              <a:t>快速建课资源</a:t>
            </a:r>
            <a:endParaRPr lang="zh-CN" sz="3200"/>
          </a:p>
        </p:txBody>
      </p:sp>
      <p:sp>
        <p:nvSpPr>
          <p:cNvPr id="3" name="object 3"/>
          <p:cNvSpPr txBox="1"/>
          <p:nvPr/>
        </p:nvSpPr>
        <p:spPr>
          <a:xfrm>
            <a:off x="323850" y="878204"/>
            <a:ext cx="11595735" cy="3416300"/>
          </a:xfrm>
          <a:prstGeom prst="rect">
            <a:avLst/>
          </a:prstGeom>
        </p:spPr>
        <p:txBody>
          <a:bodyPr vert="horz" wrap="square" lIns="0" tIns="12700" rIns="0" bIns="0" rtlCol="0">
            <a:spAutoFit/>
          </a:bodyPr>
          <a:lstStyle/>
          <a:p>
            <a:pPr marL="12700" marR="5080" indent="0">
              <a:lnSpc>
                <a:spcPct val="152000"/>
              </a:lnSpc>
              <a:spcBef>
                <a:spcPts val="100"/>
              </a:spcBef>
              <a:buSzPct val="94000"/>
              <a:buNone/>
              <a:tabLst>
                <a:tab pos="610870" algn="l"/>
              </a:tabLst>
            </a:pPr>
            <a:r>
              <a:rPr sz="1800" dirty="0">
                <a:solidFill>
                  <a:srgbClr val="FF0000"/>
                </a:solidFill>
                <a:latin typeface="微软雅黑" panose="020B0503020204020204" charset="-122"/>
                <a:cs typeface="微软雅黑" panose="020B0503020204020204" charset="-122"/>
              </a:rPr>
              <a:t>示范教学包</a:t>
            </a:r>
            <a:r>
              <a:rPr sz="1800" dirty="0">
                <a:latin typeface="微软雅黑" panose="020B0503020204020204" charset="-122"/>
                <a:cs typeface="微软雅黑" panose="020B0503020204020204" charset="-122"/>
              </a:rPr>
              <a:t>是由名师提供，能被其他老师引用和编辑，并进行混合式教学的课程。示范教学包的创建宗旨是满足教师备课和学生学习过程中的各种资源需求（授课视频、配套习题与课件等），减轻教师课前、课中、课后的教学压力和工作量，并为学生提供趣味化、多媒体化的学习资料。</a:t>
            </a:r>
          </a:p>
          <a:p>
            <a:pPr marL="12700" marR="5080" indent="0">
              <a:lnSpc>
                <a:spcPct val="152000"/>
              </a:lnSpc>
              <a:spcBef>
                <a:spcPts val="100"/>
              </a:spcBef>
              <a:buSzPct val="94000"/>
              <a:buNone/>
              <a:tabLst>
                <a:tab pos="610870" algn="l"/>
              </a:tabLst>
            </a:pPr>
            <a:r>
              <a:rPr sz="1800" dirty="0">
                <a:latin typeface="微软雅黑" panose="020B0503020204020204" charset="-122"/>
                <a:cs typeface="微软雅黑" panose="020B0503020204020204" charset="-122"/>
              </a:rPr>
              <a:t>第一步，在手机上进入课程，点击</a:t>
            </a:r>
            <a:r>
              <a:rPr sz="1800" dirty="0">
                <a:solidFill>
                  <a:srgbClr val="FF0000"/>
                </a:solidFill>
                <a:latin typeface="微软雅黑" panose="020B0503020204020204" charset="-122"/>
                <a:cs typeface="微软雅黑" panose="020B0503020204020204" charset="-122"/>
              </a:rPr>
              <a:t>“+”</a:t>
            </a:r>
            <a:r>
              <a:rPr sz="1800" dirty="0">
                <a:latin typeface="微软雅黑" panose="020B0503020204020204" charset="-122"/>
                <a:cs typeface="微软雅黑" panose="020B0503020204020204" charset="-122"/>
              </a:rPr>
              <a:t>新建课程，选择</a:t>
            </a:r>
            <a:r>
              <a:rPr sz="1800" dirty="0">
                <a:solidFill>
                  <a:srgbClr val="FF0000"/>
                </a:solidFill>
                <a:latin typeface="微软雅黑" panose="020B0503020204020204" charset="-122"/>
                <a:cs typeface="微软雅黑" panose="020B0503020204020204" charset="-122"/>
              </a:rPr>
              <a:t>示范教学包建课</a:t>
            </a:r>
            <a:r>
              <a:rPr sz="1800" dirty="0">
                <a:latin typeface="微软雅黑" panose="020B0503020204020204" charset="-122"/>
                <a:cs typeface="微软雅黑" panose="020B0503020204020204" charset="-122"/>
              </a:rPr>
              <a:t>。</a:t>
            </a:r>
          </a:p>
          <a:p>
            <a:pPr marL="12700" marR="5080" indent="0">
              <a:lnSpc>
                <a:spcPct val="152000"/>
              </a:lnSpc>
              <a:spcBef>
                <a:spcPts val="100"/>
              </a:spcBef>
              <a:buSzPct val="94000"/>
              <a:buNone/>
              <a:tabLst>
                <a:tab pos="610870" algn="l"/>
              </a:tabLst>
            </a:pPr>
            <a:r>
              <a:rPr sz="1800" dirty="0">
                <a:latin typeface="微软雅黑" panose="020B0503020204020204" charset="-122"/>
                <a:cs typeface="微软雅黑" panose="020B0503020204020204" charset="-122"/>
              </a:rPr>
              <a:t>第二步，进入示范教学包门户，点击上方</a:t>
            </a:r>
            <a:r>
              <a:rPr sz="1800" dirty="0">
                <a:solidFill>
                  <a:srgbClr val="FF0000"/>
                </a:solidFill>
                <a:latin typeface="微软雅黑" panose="020B0503020204020204" charset="-122"/>
                <a:cs typeface="微软雅黑" panose="020B0503020204020204" charset="-122"/>
              </a:rPr>
              <a:t>“搜索”</a:t>
            </a:r>
            <a:r>
              <a:rPr sz="1800" dirty="0">
                <a:latin typeface="微软雅黑" panose="020B0503020204020204" charset="-122"/>
                <a:cs typeface="微软雅黑" panose="020B0503020204020204" charset="-122"/>
              </a:rPr>
              <a:t>，搜索您所教授的课程）， 找到后：选择</a:t>
            </a:r>
            <a:r>
              <a:rPr sz="1800" dirty="0">
                <a:solidFill>
                  <a:srgbClr val="FF0000"/>
                </a:solidFill>
                <a:latin typeface="微软雅黑" panose="020B0503020204020204" charset="-122"/>
                <a:cs typeface="微软雅黑" panose="020B0503020204020204" charset="-122"/>
              </a:rPr>
              <a:t>“建课”</a:t>
            </a:r>
            <a:r>
              <a:rPr sz="1800" dirty="0">
                <a:latin typeface="微软雅黑" panose="020B0503020204020204" charset="-122"/>
                <a:cs typeface="微软雅黑" panose="020B0503020204020204" charset="-122"/>
              </a:rPr>
              <a:t>，点击</a:t>
            </a:r>
            <a:r>
              <a:rPr sz="1800" dirty="0">
                <a:solidFill>
                  <a:srgbClr val="FF0000"/>
                </a:solidFill>
                <a:latin typeface="微软雅黑" panose="020B0503020204020204" charset="-122"/>
                <a:cs typeface="微软雅黑" panose="020B0503020204020204" charset="-122"/>
              </a:rPr>
              <a:t>“完成”</a:t>
            </a:r>
            <a:r>
              <a:rPr sz="1800" dirty="0">
                <a:latin typeface="微软雅黑" panose="020B0503020204020204" charset="-122"/>
                <a:cs typeface="微软雅黑" panose="020B0503020204020204" charset="-122"/>
              </a:rPr>
              <a:t>，即可在课程界面中看到所建的课程。如果搜索不到就说明该门课程目前还没有完善好，请您谅解</a:t>
            </a:r>
            <a:r>
              <a:rPr dirty="0">
                <a:latin typeface="微软雅黑" panose="020B0503020204020204" charset="-122"/>
                <a:cs typeface="微软雅黑" panose="020B0503020204020204" charset="-122"/>
                <a:sym typeface="+mn-ea"/>
              </a:rPr>
              <a:t>（搜索不到课程资源的</a:t>
            </a:r>
            <a:r>
              <a:rPr lang="zh-CN" dirty="0">
                <a:latin typeface="微软雅黑" panose="020B0503020204020204" charset="-122"/>
                <a:cs typeface="微软雅黑" panose="020B0503020204020204" charset="-122"/>
                <a:sym typeface="+mn-ea"/>
              </a:rPr>
              <a:t>老师可以</a:t>
            </a:r>
            <a:r>
              <a:rPr dirty="0">
                <a:latin typeface="微软雅黑" panose="020B0503020204020204" charset="-122"/>
                <a:cs typeface="微软雅黑" panose="020B0503020204020204" charset="-122"/>
                <a:sym typeface="+mn-ea"/>
              </a:rPr>
              <a:t>使用直播式教学）</a:t>
            </a:r>
            <a:r>
              <a:rPr sz="1800" dirty="0">
                <a:latin typeface="微软雅黑" panose="020B0503020204020204" charset="-122"/>
                <a:cs typeface="微软雅黑" panose="020B0503020204020204" charset="-122"/>
              </a:rPr>
              <a:t>。</a:t>
            </a:r>
          </a:p>
          <a:p>
            <a:pPr marL="12700" marR="5080" indent="0">
              <a:lnSpc>
                <a:spcPct val="152000"/>
              </a:lnSpc>
              <a:spcBef>
                <a:spcPts val="100"/>
              </a:spcBef>
              <a:buSzPct val="94000"/>
              <a:buNone/>
              <a:tabLst>
                <a:tab pos="610870" algn="l"/>
              </a:tabLst>
            </a:pPr>
            <a:r>
              <a:rPr sz="1800" dirty="0">
                <a:latin typeface="微软雅黑" panose="020B0503020204020204" charset="-122"/>
                <a:cs typeface="微软雅黑" panose="020B0503020204020204" charset="-122"/>
              </a:rPr>
              <a:t>第三步，进入课程门户，可以查看及修改所有的课程资料：教案、章节资源、资料以及作业、考试等教学资源。</a:t>
            </a:r>
          </a:p>
        </p:txBody>
      </p:sp>
      <p:pic>
        <p:nvPicPr>
          <p:cNvPr id="19" name="image12.jpeg"/>
          <p:cNvPicPr>
            <a:picLocks noChangeAspect="1"/>
          </p:cNvPicPr>
          <p:nvPr/>
        </p:nvPicPr>
        <p:blipFill>
          <a:blip r:embed="rId2" cstate="print"/>
          <a:stretch>
            <a:fillRect/>
          </a:stretch>
        </p:blipFill>
        <p:spPr>
          <a:xfrm>
            <a:off x="93028" y="4370388"/>
            <a:ext cx="4168775" cy="2487295"/>
          </a:xfrm>
          <a:prstGeom prst="rect">
            <a:avLst/>
          </a:prstGeom>
        </p:spPr>
      </p:pic>
      <p:pic>
        <p:nvPicPr>
          <p:cNvPr id="21" name="image13.jpeg"/>
          <p:cNvPicPr>
            <a:picLocks noChangeAspect="1"/>
          </p:cNvPicPr>
          <p:nvPr/>
        </p:nvPicPr>
        <p:blipFill>
          <a:blip r:embed="rId3" cstate="print"/>
          <a:stretch>
            <a:fillRect/>
          </a:stretch>
        </p:blipFill>
        <p:spPr>
          <a:xfrm>
            <a:off x="4109085" y="4417060"/>
            <a:ext cx="5407660" cy="2425700"/>
          </a:xfrm>
          <a:prstGeom prst="rect">
            <a:avLst/>
          </a:prstGeom>
        </p:spPr>
      </p:pic>
      <p:pic>
        <p:nvPicPr>
          <p:cNvPr id="23" name="image14.jpeg"/>
          <p:cNvPicPr>
            <a:picLocks noChangeAspect="1"/>
          </p:cNvPicPr>
          <p:nvPr/>
        </p:nvPicPr>
        <p:blipFill>
          <a:blip r:embed="rId4" cstate="print"/>
          <a:stretch>
            <a:fillRect/>
          </a:stretch>
        </p:blipFill>
        <p:spPr>
          <a:xfrm>
            <a:off x="6802120" y="4528185"/>
            <a:ext cx="5117465" cy="2314575"/>
          </a:xfrm>
          <a:prstGeom prst="rect">
            <a:avLst/>
          </a:prstGeom>
        </p:spPr>
      </p:pic>
      <p:sp>
        <p:nvSpPr>
          <p:cNvPr id="9" name="Folded Corner 5"/>
          <p:cNvSpPr/>
          <p:nvPr/>
        </p:nvSpPr>
        <p:spPr>
          <a:xfrm>
            <a:off x="447675" y="205105"/>
            <a:ext cx="2614295" cy="673100"/>
          </a:xfrm>
          <a:prstGeom prst="foldedCorner">
            <a:avLst/>
          </a:prstGeom>
          <a:solidFill>
            <a:srgbClr val="D758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示范教学包</a:t>
            </a:r>
            <a:endParaRPr lang="zh-CN" sz="3200" b="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357,&quot;width&quot;:5683}"/>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356,&quot;width&quot;:6227}"/>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1745,&quot;width&quot;:16920}"/>
</p:tagLst>
</file>

<file path=ppt/tags/tag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472,&quot;width&quot;:3075}"/>
</p:tagLst>
</file>

<file path=ppt/tags/tag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1745,&quot;width&quot;:169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1797</Words>
  <Application>Microsoft Office PowerPoint</Application>
  <PresentationFormat>宽屏</PresentationFormat>
  <Paragraphs>81</Paragraphs>
  <Slides>17</Slides>
  <Notes>3</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17</vt:i4>
      </vt:variant>
    </vt:vector>
  </HeadingPairs>
  <TitlesOfParts>
    <vt:vector size="24" baseType="lpstr">
      <vt:lpstr>黑体</vt:lpstr>
      <vt:lpstr>宋体</vt:lpstr>
      <vt:lpstr>微软雅黑</vt:lpstr>
      <vt:lpstr>Arial</vt:lpstr>
      <vt:lpstr>Calibri</vt:lpstr>
      <vt:lpstr>Calibri Light</vt:lpstr>
      <vt:lpstr>Office 主题</vt:lpstr>
      <vt:lpstr>PowerPoint 演示文稿</vt:lpstr>
      <vt:lpstr>PowerPoint 演示文稿</vt:lpstr>
      <vt:lpstr>手机上下载并安装学习通APP： 扫描右方二维码或在手机应用市场中搜索“学习通”进行下载。</vt:lpstr>
      <vt:lpstr>教师登录后进入自己的“教学空间”，可将课程相关资料上传至云盘，支持视频、PPT、WORD、FDF、图片、表格、音频等多种资源类型，并可建立文件夹进行分类管理。建设初期，建议老师至少先完成授课PPT的上传。如果希望建设一门完整的课程，可参照详细版使用手册。</vt:lpstr>
      <vt:lpstr>建立教学班前，我们需要先建设一门课程。电脑端和学习通均支持课程建设。电脑端点击“课程”页面的“+”,输入课程名称，选课程封面，生成课程单元,即可完成课程框架的搭建。同时学习通中“课程”模块就会出现老师建设的这门课程。</vt:lpstr>
      <vt:lpstr>打开该课程的“管理”模块，点击“班级管理”，可在默认班级或新建班级中添加学生。每门课程支持建设多个平行教学班。 如果教学班由一个或多个行政班组成，可点击“添加学生”从学生库中按学院、专业、班级代码直接批量添加。 如果教学班不是由行政班组成，可采用“批量导入”的方式，使用系统中提供的模板添加学生名单。 加入教学班的学生其学习通“课程”模块中就会出现老师的这门课程。</vt:lpstr>
      <vt:lpstr>PowerPoint 演示文稿</vt:lpstr>
      <vt:lpstr>适用于已有完善教学资源（尤其是教学视频）的课程，例如已建设完成的慕课课程。 学生为纯慕课式自主学习，教师可在线发布学习任务、学习要求、测验、作业、在线答疑等，通过课程统计信息，教师可以查看、监督学生学习情况。 教师可以通过自己录制视频、选用超星平台提供示范教学包、学术视频等完善课程资源。 慕课式教学详细手册：http://njfu.fanya.chaoxing.com/portal/news/info?id=61042  </vt:lpstr>
      <vt:lpstr>快速建课资源</vt:lpstr>
      <vt:lpstr>PowerPoint 演示文稿</vt:lpstr>
      <vt:lpstr>PowerPoint 演示文稿</vt:lpstr>
      <vt:lpstr>PowerPoint 演示文稿</vt:lpstr>
      <vt:lpstr>步骤一（投屏ppt）： 教师在课程界面中点击教案打开PPT（需提前上传），点击左下角“投屏”，选择相应班级，根据提示投屏PPT到教室投影上。</vt:lpstr>
      <vt:lpstr>步骤二（开启同步课堂）： 点击“+”选择“同步课堂”进行授课（配置蓝牙耳机效果更佳）。 学生在“班级群聊”中收到同步课堂活动，点击查看即可听到老师的声音，以及PPT内容、课堂活动等。 点击麦克风可结束同步课堂，同步课堂录像可以速课形式保存至云盘，可直接插入到课程章节作为视频知识点。 </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sunrui</dc:creator>
  <cp:lastModifiedBy>俣 沈</cp:lastModifiedBy>
  <cp:revision>71</cp:revision>
  <dcterms:created xsi:type="dcterms:W3CDTF">2019-11-05T05:20:00Z</dcterms:created>
  <dcterms:modified xsi:type="dcterms:W3CDTF">2021-08-13T07:04:23Z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501877556716477DAA568F694EC7D752</vt:lpwstr>
  </property>
</Properties>
</file>