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8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0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4962" r:id="rId3"/>
    <p:sldMasterId id="2147484980" r:id="rId4"/>
    <p:sldMasterId id="2147484996" r:id="rId5"/>
    <p:sldMasterId id="2147485013" r:id="rId6"/>
    <p:sldMasterId id="2147485042" r:id="rId7"/>
    <p:sldMasterId id="2147485045" r:id="rId8"/>
    <p:sldMasterId id="2147485049" r:id="rId9"/>
    <p:sldMasterId id="2147485069" r:id="rId10"/>
    <p:sldMasterId id="2147485086" r:id="rId11"/>
    <p:sldMasterId id="2147485099" r:id="rId12"/>
  </p:sldMasterIdLst>
  <p:notesMasterIdLst>
    <p:notesMasterId r:id="rId57"/>
  </p:notesMasterIdLst>
  <p:sldIdLst>
    <p:sldId id="1908" r:id="rId13"/>
    <p:sldId id="2384" r:id="rId14"/>
    <p:sldId id="2412" r:id="rId15"/>
    <p:sldId id="2257" r:id="rId16"/>
    <p:sldId id="2239" r:id="rId17"/>
    <p:sldId id="2242" r:id="rId18"/>
    <p:sldId id="2366" r:id="rId19"/>
    <p:sldId id="2409" r:id="rId20"/>
    <p:sldId id="1673" r:id="rId21"/>
    <p:sldId id="2244" r:id="rId22"/>
    <p:sldId id="2410" r:id="rId23"/>
    <p:sldId id="2126" r:id="rId24"/>
    <p:sldId id="2082" r:id="rId25"/>
    <p:sldId id="2254" r:id="rId26"/>
    <p:sldId id="2120" r:id="rId27"/>
    <p:sldId id="2388" r:id="rId28"/>
    <p:sldId id="2245" r:id="rId29"/>
    <p:sldId id="2390" r:id="rId30"/>
    <p:sldId id="2087" r:id="rId31"/>
    <p:sldId id="2089" r:id="rId32"/>
    <p:sldId id="2107" r:id="rId33"/>
    <p:sldId id="2273" r:id="rId34"/>
    <p:sldId id="2090" r:id="rId35"/>
    <p:sldId id="2092" r:id="rId36"/>
    <p:sldId id="2356" r:id="rId37"/>
    <p:sldId id="2357" r:id="rId38"/>
    <p:sldId id="2164" r:id="rId39"/>
    <p:sldId id="2358" r:id="rId40"/>
    <p:sldId id="2261" r:id="rId41"/>
    <p:sldId id="2396" r:id="rId42"/>
    <p:sldId id="2398" r:id="rId43"/>
    <p:sldId id="2400" r:id="rId44"/>
    <p:sldId id="2399" r:id="rId45"/>
    <p:sldId id="2397" r:id="rId46"/>
    <p:sldId id="2401" r:id="rId47"/>
    <p:sldId id="2403" r:id="rId48"/>
    <p:sldId id="2402" r:id="rId49"/>
    <p:sldId id="2405" r:id="rId50"/>
    <p:sldId id="2404" r:id="rId51"/>
    <p:sldId id="2407" r:id="rId52"/>
    <p:sldId id="1494" r:id="rId53"/>
    <p:sldId id="2406" r:id="rId54"/>
    <p:sldId id="2255" r:id="rId55"/>
    <p:sldId id="2413" r:id="rId56"/>
  </p:sldIdLst>
  <p:sldSz cx="12192000" cy="6858000"/>
  <p:notesSz cx="6858000" cy="9144000"/>
  <p:custDataLst>
    <p:tags r:id="rId58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EB53E49-A527-44EB-A8E7-CA6D4D67DA92}">
          <p14:sldIdLst>
            <p14:sldId id="1908"/>
            <p14:sldId id="2384"/>
            <p14:sldId id="2412"/>
            <p14:sldId id="2257"/>
            <p14:sldId id="2239"/>
            <p14:sldId id="2242"/>
            <p14:sldId id="2366"/>
            <p14:sldId id="2409"/>
            <p14:sldId id="1673"/>
            <p14:sldId id="2244"/>
            <p14:sldId id="2410"/>
            <p14:sldId id="2126"/>
            <p14:sldId id="2082"/>
            <p14:sldId id="2254"/>
            <p14:sldId id="2120"/>
            <p14:sldId id="2388"/>
            <p14:sldId id="2245"/>
            <p14:sldId id="2390"/>
            <p14:sldId id="2087"/>
            <p14:sldId id="2089"/>
            <p14:sldId id="2107"/>
            <p14:sldId id="2273"/>
            <p14:sldId id="2090"/>
            <p14:sldId id="2092"/>
            <p14:sldId id="2356"/>
            <p14:sldId id="2357"/>
            <p14:sldId id="2164"/>
            <p14:sldId id="2358"/>
            <p14:sldId id="2261"/>
            <p14:sldId id="2396"/>
            <p14:sldId id="2398"/>
            <p14:sldId id="2400"/>
            <p14:sldId id="2399"/>
            <p14:sldId id="2397"/>
            <p14:sldId id="2401"/>
            <p14:sldId id="2403"/>
            <p14:sldId id="2402"/>
            <p14:sldId id="2405"/>
            <p14:sldId id="2404"/>
            <p14:sldId id="2407"/>
            <p14:sldId id="1494"/>
            <p14:sldId id="2406"/>
            <p14:sldId id="2255"/>
            <p14:sldId id="241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FD9"/>
    <a:srgbClr val="09A5E6"/>
    <a:srgbClr val="0AA5E7"/>
    <a:srgbClr val="0071DD"/>
    <a:srgbClr val="31A3B9"/>
    <a:srgbClr val="325A92"/>
    <a:srgbClr val="316B9B"/>
    <a:srgbClr val="31A9BC"/>
    <a:srgbClr val="317DA5"/>
    <a:srgbClr val="318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6" autoAdjust="0"/>
    <p:restoredTop sz="85778" autoAdjust="0"/>
  </p:normalViewPr>
  <p:slideViewPr>
    <p:cSldViewPr snapToGrid="0" snapToObjects="1">
      <p:cViewPr varScale="1">
        <p:scale>
          <a:sx n="77" d="100"/>
          <a:sy n="77" d="100"/>
        </p:scale>
        <p:origin x="72" y="17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143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tags" Target="tags/tag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presProps" Target="pres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48CB3AF-9FD8-420B-A22F-BACE6537855E}" type="datetime1">
              <a:rPr lang="zh-CN" altLang="en-US"/>
              <a:pPr>
                <a:defRPr/>
              </a:pPr>
              <a:t>2021-08-11</a:t>
            </a:fld>
            <a:endParaRPr lang="zh-CN" altLang="en-US" sz="1200"/>
          </a:p>
        </p:txBody>
      </p:sp>
      <p:sp>
        <p:nvSpPr>
          <p:cNvPr id="6042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zh-CN"/>
              <a:t>单击此处编辑母版文本样式</a:t>
            </a:r>
          </a:p>
          <a:p>
            <a:pPr>
              <a:buFontTx/>
              <a:buNone/>
              <a:defRPr/>
            </a:pPr>
            <a:r>
              <a:rPr lang="zh-CN" altLang="zh-CN"/>
              <a:t>二级</a:t>
            </a:r>
          </a:p>
          <a:p>
            <a:pPr>
              <a:buFontTx/>
              <a:buNone/>
              <a:defRPr/>
            </a:pPr>
            <a:r>
              <a:rPr lang="zh-CN" altLang="zh-CN"/>
              <a:t>三级</a:t>
            </a:r>
          </a:p>
          <a:p>
            <a:pPr>
              <a:buFontTx/>
              <a:buNone/>
              <a:defRPr/>
            </a:pPr>
            <a:r>
              <a:rPr lang="zh-CN" altLang="zh-CN"/>
              <a:t>四级</a:t>
            </a:r>
          </a:p>
          <a:p>
            <a:pPr>
              <a:buFontTx/>
              <a:buNone/>
              <a:defRPr/>
            </a:pPr>
            <a:r>
              <a:rPr lang="zh-CN" altLang="zh-CN"/>
              <a:t>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幻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779DDC5C-6C89-413B-9A4B-81A933446561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056090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491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一起回想一下，传统教学</a:t>
            </a:r>
          </a:p>
        </p:txBody>
      </p:sp>
    </p:spTree>
    <p:extLst>
      <p:ext uri="{BB962C8B-B14F-4D97-AF65-F5344CB8AC3E}">
        <p14:creationId xmlns:p14="http://schemas.microsoft.com/office/powerpoint/2010/main" val="1847422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48CB3AF-9FD8-420B-A22F-BACE6537855E}" type="datetime1">
              <a:rPr lang="zh-CN" altLang="en-US" smtClean="0"/>
              <a:pPr>
                <a:defRPr/>
              </a:pPr>
              <a:t>2021-08-11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DC5C-6C89-413B-9A4B-81A933446561}" type="slidenum">
              <a:rPr lang="zh-CN" altLang="en-US" smtClean="0"/>
              <a:pPr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85674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一起回想一下，传统教学</a:t>
            </a:r>
          </a:p>
        </p:txBody>
      </p:sp>
    </p:spTree>
    <p:extLst>
      <p:ext uri="{BB962C8B-B14F-4D97-AF65-F5344CB8AC3E}">
        <p14:creationId xmlns:p14="http://schemas.microsoft.com/office/powerpoint/2010/main" val="3654269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6EB8-C938-4EF4-9485-90E223F4D5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81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48CB3AF-9FD8-420B-A22F-BACE6537855E}" type="datetime1">
              <a:rPr lang="zh-CN" altLang="en-US" smtClean="0"/>
              <a:pPr>
                <a:defRPr/>
              </a:pPr>
              <a:t>2021-08-11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DC5C-6C89-413B-9A4B-81A933446561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70257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3628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9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9" name="Shape 97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>
              <a:latin typeface="+mj-lt"/>
              <a:ea typeface="+mj-ea"/>
              <a:cs typeface="+mj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80375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5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5.png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92850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3216742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8642374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148766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281915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9012" indent="0">
              <a:buNone/>
              <a:defRPr sz="2400"/>
            </a:lvl3pPr>
            <a:lvl4pPr marL="1436687" indent="0">
              <a:buNone/>
              <a:defRPr sz="2400"/>
            </a:lvl4pPr>
            <a:lvl5pPr marL="1884362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0"/>
            <a:ext cx="11569285" cy="612291"/>
          </a:xfr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4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780216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39"/>
            <a:ext cx="2166023" cy="55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3436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0921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67492397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155726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93847056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04645838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2627258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80501" y="1600201"/>
            <a:ext cx="2823633" cy="45259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1"/>
            <a:ext cx="82677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9257258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4682112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04929868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6655855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239648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0002255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01851362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17842819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62050195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40090386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770295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968751" y="3455988"/>
            <a:ext cx="7103533" cy="15732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5541137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6314741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691894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7850402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4948434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03415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7610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3340138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09316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6433682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8622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9012" indent="0">
              <a:buNone/>
              <a:defRPr sz="2400"/>
            </a:lvl3pPr>
            <a:lvl4pPr marL="1436687" indent="0">
              <a:buNone/>
              <a:defRPr sz="2400"/>
            </a:lvl4pPr>
            <a:lvl5pPr marL="1884362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0"/>
            <a:ext cx="11569285" cy="612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942214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883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0820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227786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76388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7431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557937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9188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94549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17740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601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52394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152467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78345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97101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00594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669150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864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8555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74877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57692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479905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42854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32459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7711183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548993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05222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70525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937933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85819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025091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047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168316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0399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000146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80501" y="1600201"/>
            <a:ext cx="2823633" cy="45259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1"/>
            <a:ext cx="82677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998753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968751" y="3455988"/>
            <a:ext cx="7103533" cy="15732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423711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9012" indent="0">
              <a:buNone/>
              <a:defRPr sz="2400"/>
            </a:lvl3pPr>
            <a:lvl4pPr marL="1436687" indent="0">
              <a:buNone/>
              <a:defRPr sz="2400"/>
            </a:lvl4pPr>
            <a:lvl5pPr marL="1884362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0"/>
            <a:ext cx="11569285" cy="612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88527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3239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121260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4708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620634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085373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29750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358793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835834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828408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00456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53691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970298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261537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44910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1376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713548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9012" indent="0">
              <a:buNone/>
              <a:defRPr sz="2400"/>
            </a:lvl3pPr>
            <a:lvl4pPr marL="1436687" indent="0">
              <a:buNone/>
              <a:defRPr sz="2400"/>
            </a:lvl4pPr>
            <a:lvl5pPr marL="1884362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0"/>
            <a:ext cx="11569285" cy="612291"/>
          </a:xfr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4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780216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39"/>
            <a:ext cx="2166023" cy="55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238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454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091428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772743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7548912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811373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12428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934750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7945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818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52375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3469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324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04074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081070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037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6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971113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9012" indent="0">
              <a:buNone/>
              <a:defRPr sz="2400"/>
            </a:lvl3pPr>
            <a:lvl4pPr marL="1436687" indent="0">
              <a:buNone/>
              <a:defRPr sz="2400"/>
            </a:lvl4pPr>
            <a:lvl5pPr marL="1884362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0"/>
            <a:ext cx="11569285" cy="612291"/>
          </a:xfr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4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6780216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39"/>
            <a:ext cx="2166023" cy="55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0946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1420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41402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58688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5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4164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7" y="850901"/>
            <a:ext cx="3907367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0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/>
                <a:ea typeface="微软雅黑"/>
                <a:cs typeface="微软雅黑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8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/>
                <a:ea typeface="微软雅黑"/>
                <a:cs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3" y="3230563"/>
            <a:ext cx="6554740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811584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1154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57657"/>
            <a:ext cx="8887884" cy="518663"/>
          </a:xfr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zh-CN" altLang="en-US" sz="3200" b="1" kern="1200" dirty="0">
                <a:solidFill>
                  <a:srgbClr val="3369F8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457200" marR="0" lvl="0" indent="-4572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609601" y="687487"/>
            <a:ext cx="7167033" cy="440778"/>
          </a:xfrm>
        </p:spPr>
        <p:txBody>
          <a:bodyPr/>
          <a:lstStyle>
            <a:lvl1pPr marL="0" indent="0">
              <a:buFont typeface="+mj-lt"/>
              <a:buNone/>
              <a:defRPr kumimoji="1" lang="zh-CN" altLang="en-US" sz="2400" b="0" i="0" u="none" strike="noStrike" kern="1200" cap="none" spc="0" normalizeH="0" baseline="0" dirty="0" smtClean="0">
                <a:ln>
                  <a:noFill/>
                </a:ln>
                <a:solidFill>
                  <a:srgbClr val="3369F8"/>
                </a:solidFill>
                <a:effectLst/>
                <a:uLnTx/>
                <a:uFillTx/>
                <a:latin typeface="微软雅黑"/>
                <a:ea typeface="+mn-ea"/>
                <a:cs typeface="+mn-cs"/>
                <a:sym typeface="Calibri" panose="020F0502020204030204" pitchFamily="34" charset="0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09600" y="1102291"/>
            <a:ext cx="10972800" cy="5023874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71268107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30A75B-8B27-6441-B7E7-BF82CB74F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960D42-AE2F-F346-9BBF-8405FB693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C8EBA3-3583-9240-A814-9C7162EE1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E3C3F-ACAD-A042-8753-102456A8B766}" type="datetimeFigureOut">
              <a:rPr kumimoji="1" lang="zh-CN" altLang="en-US" smtClean="0"/>
              <a:t>2021-08-11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743D2A-07B0-A44E-ABA6-F5C11CC7C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0E7B6C-004A-5746-8A65-18A4ADD6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9534E-CACB-724A-931B-5A1CE4219BB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21664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14420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760293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455276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224044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8765066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42197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88010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4938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58210264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826702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724370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8346862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6728419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7796650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4537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96961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1460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image" Target="../media/image10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79145" y="2494492"/>
            <a:ext cx="503343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 bwMode="auto">
          <a:xfrm>
            <a:off x="1" y="2269071"/>
            <a:ext cx="12192000" cy="234526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1" name="图片 20" descr="学堂在线品牌标志 - RGB-04.png"/>
          <p:cNvPicPr>
            <a:picLocks noChangeAspect="1"/>
          </p:cNvPicPr>
          <p:nvPr userDrawn="1"/>
        </p:nvPicPr>
        <p:blipFill rotWithShape="1"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0" y="2073374"/>
            <a:ext cx="1768832" cy="2653248"/>
          </a:xfrm>
          <a:prstGeom prst="rect">
            <a:avLst/>
          </a:prstGeom>
        </p:spPr>
      </p:pic>
      <p:pic>
        <p:nvPicPr>
          <p:cNvPr id="22" name="图片 21" descr="学堂在线品牌标志 - RGB-04.png"/>
          <p:cNvPicPr>
            <a:picLocks noChangeAspect="1"/>
          </p:cNvPicPr>
          <p:nvPr userDrawn="1"/>
        </p:nvPicPr>
        <p:blipFill rotWithShape="1"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53"/>
          <a:stretch/>
        </p:blipFill>
        <p:spPr>
          <a:xfrm>
            <a:off x="10423165" y="2073374"/>
            <a:ext cx="1678521" cy="2653248"/>
          </a:xfrm>
          <a:prstGeom prst="rect">
            <a:avLst/>
          </a:prstGeom>
        </p:spPr>
      </p:pic>
      <p:grpSp>
        <p:nvGrpSpPr>
          <p:cNvPr id="30" name="组 4">
            <a:extLst>
              <a:ext uri="{FF2B5EF4-FFF2-40B4-BE49-F238E27FC236}">
                <a16:creationId xmlns:a16="http://schemas.microsoft.com/office/drawing/2014/main" id="{09DA0267-2432-465B-81BE-935698E55C61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31" name="组 5">
              <a:extLst>
                <a:ext uri="{FF2B5EF4-FFF2-40B4-BE49-F238E27FC236}">
                  <a16:creationId xmlns:a16="http://schemas.microsoft.com/office/drawing/2014/main" id="{C824A1C7-A4C0-4392-B2A7-ED828AD8E649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95E9247-6529-40C5-B106-DC687FEDE831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4" name="组 8">
                <a:extLst>
                  <a:ext uri="{FF2B5EF4-FFF2-40B4-BE49-F238E27FC236}">
                    <a16:creationId xmlns:a16="http://schemas.microsoft.com/office/drawing/2014/main" id="{0466167A-3182-4914-90AD-736C87143AB8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B363C88D-7358-4F3D-8728-8E1917B8ADA0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801514E5-A399-424B-BED5-69F2EDBF71F4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980C3167-A6F3-4BAF-B554-35A96E58005E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CBC8DB4E-E658-48A7-9064-076913483AE8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170BA71-2935-4CE7-A0A1-266BA739337C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48BE998F-C0CA-48ED-92BA-A7F93A5215B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90" r:id="rId1"/>
    <p:sldLayoutId id="2147484891" r:id="rId2"/>
    <p:sldLayoutId id="2147484892" r:id="rId3"/>
    <p:sldLayoutId id="2147484893" r:id="rId4"/>
    <p:sldLayoutId id="2147484894" r:id="rId5"/>
    <p:sldLayoutId id="2147484895" r:id="rId6"/>
    <p:sldLayoutId id="2147484896" r:id="rId7"/>
    <p:sldLayoutId id="2147484897" r:id="rId8"/>
    <p:sldLayoutId id="2147484898" r:id="rId9"/>
    <p:sldLayoutId id="2147484899" r:id="rId10"/>
    <p:sldLayoutId id="2147484900" r:id="rId11"/>
    <p:sldLayoutId id="2147484901" r:id="rId12"/>
    <p:sldLayoutId id="2147484920" r:id="rId13"/>
    <p:sldLayoutId id="2147484927" r:id="rId14"/>
  </p:sldLayoutIdLst>
  <p:txStyles>
    <p:titleStyle>
      <a:lvl1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5" name="组 4"/>
          <p:cNvGrpSpPr/>
          <p:nvPr userDrawn="1"/>
        </p:nvGrpSpPr>
        <p:grpSpPr>
          <a:xfrm>
            <a:off x="-7164" y="6358505"/>
            <a:ext cx="12199165" cy="417604"/>
            <a:chOff x="-5373" y="6358504"/>
            <a:chExt cx="9149373" cy="417604"/>
          </a:xfrm>
        </p:grpSpPr>
        <p:grpSp>
          <p:nvGrpSpPr>
            <p:cNvPr id="6" name="组 5"/>
            <p:cNvGrpSpPr/>
            <p:nvPr userDrawn="1"/>
          </p:nvGrpSpPr>
          <p:grpSpPr>
            <a:xfrm>
              <a:off x="-5373" y="6358504"/>
              <a:ext cx="9149373" cy="110068"/>
              <a:chOff x="-5373" y="6358504"/>
              <a:chExt cx="9149374" cy="110068"/>
            </a:xfrm>
          </p:grpSpPr>
          <p:sp>
            <p:nvSpPr>
              <p:cNvPr id="8" name="矩形 7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" name="组 8"/>
              <p:cNvGrpSpPr/>
              <p:nvPr userDrawn="1"/>
            </p:nvGrpSpPr>
            <p:grpSpPr>
              <a:xfrm>
                <a:off x="3118645" y="6358504"/>
                <a:ext cx="2912532" cy="110068"/>
                <a:chOff x="3550445" y="5181601"/>
                <a:chExt cx="2912532" cy="110068"/>
              </a:xfrm>
            </p:grpSpPr>
            <p:sp>
              <p:nvSpPr>
                <p:cNvPr id="10" name="矩形 9"/>
                <p:cNvSpPr/>
                <p:nvPr userDrawn="1"/>
              </p:nvSpPr>
              <p:spPr bwMode="auto">
                <a:xfrm>
                  <a:off x="5734844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 bwMode="auto">
                <a:xfrm>
                  <a:off x="5006711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 bwMode="auto">
                <a:xfrm>
                  <a:off x="4278578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 bwMode="auto">
                <a:xfrm>
                  <a:off x="3550445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 userDrawn="1"/>
          </p:nvSpPr>
          <p:spPr>
            <a:xfrm>
              <a:off x="3542055" y="6522192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112D79D-6275-431A-91F8-6D77305E90A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3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70" r:id="rId1"/>
    <p:sldLayoutId id="2147485071" r:id="rId2"/>
    <p:sldLayoutId id="2147485072" r:id="rId3"/>
    <p:sldLayoutId id="2147485073" r:id="rId4"/>
    <p:sldLayoutId id="2147485074" r:id="rId5"/>
    <p:sldLayoutId id="2147485075" r:id="rId6"/>
    <p:sldLayoutId id="2147485076" r:id="rId7"/>
    <p:sldLayoutId id="2147485077" r:id="rId8"/>
    <p:sldLayoutId id="2147485078" r:id="rId9"/>
    <p:sldLayoutId id="2147485079" r:id="rId10"/>
    <p:sldLayoutId id="2147485080" r:id="rId11"/>
    <p:sldLayoutId id="2147485081" r:id="rId12"/>
    <p:sldLayoutId id="2147485082" r:id="rId13"/>
    <p:sldLayoutId id="2147485083" r:id="rId14"/>
    <p:sldLayoutId id="2147485084" r:id="rId15"/>
    <p:sldLayoutId id="2147485085" r:id="rId16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5" name="组 4"/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6" name="组 5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8" name="矩形 7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" name="组 8"/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10" name="矩形 9"/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14" name="图片 13" descr="学堂在线品牌标志 - RGB-01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203" y="-211675"/>
            <a:ext cx="2376799" cy="126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7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87" r:id="rId1"/>
    <p:sldLayoutId id="2147485088" r:id="rId2"/>
    <p:sldLayoutId id="2147485089" r:id="rId3"/>
    <p:sldLayoutId id="2147485090" r:id="rId4"/>
    <p:sldLayoutId id="2147485091" r:id="rId5"/>
    <p:sldLayoutId id="2147485092" r:id="rId6"/>
    <p:sldLayoutId id="2147485093" r:id="rId7"/>
    <p:sldLayoutId id="2147485094" r:id="rId8"/>
    <p:sldLayoutId id="2147485095" r:id="rId9"/>
    <p:sldLayoutId id="2147485096" r:id="rId10"/>
    <p:sldLayoutId id="2147485097" r:id="rId11"/>
    <p:sldLayoutId id="2147485098" r:id="rId12"/>
  </p:sldLayoutIdLst>
  <p:transition>
    <p:fade/>
  </p:transition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E08AFCC-5677-4110-A72D-F3EECE59744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  <p:grpSp>
        <p:nvGrpSpPr>
          <p:cNvPr id="14" name="组 4">
            <a:extLst>
              <a:ext uri="{FF2B5EF4-FFF2-40B4-BE49-F238E27FC236}">
                <a16:creationId xmlns:a16="http://schemas.microsoft.com/office/drawing/2014/main" id="{F3B0653A-9855-41A4-B364-FA561CF6640A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5" name="组 5">
              <a:extLst>
                <a:ext uri="{FF2B5EF4-FFF2-40B4-BE49-F238E27FC236}">
                  <a16:creationId xmlns:a16="http://schemas.microsoft.com/office/drawing/2014/main" id="{2699D75B-C51D-4BE8-8F44-F9C9E4B29CB0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43F2B2C-0228-4F52-910C-9F754C2C4B34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8" name="组 8">
                <a:extLst>
                  <a:ext uri="{FF2B5EF4-FFF2-40B4-BE49-F238E27FC236}">
                    <a16:creationId xmlns:a16="http://schemas.microsoft.com/office/drawing/2014/main" id="{DAFD6764-DA72-47CF-AC25-6E00CAABB15B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C5B73D5C-4E92-4038-B820-809D0FB18DD7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B59C17B-9316-458A-95FD-1A3FD4539FAF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E620B683-7FB5-4DF0-8F8F-3BE21AD015CC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F2587F6E-8E85-4094-B975-7ABFFDDC2374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B91E78-3B8C-40CB-8689-00A3C6443EAD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05F60"/>
                  </a:solidFill>
                  <a:effectLst/>
                  <a:uLnTx/>
                  <a:uFillTx/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605F60"/>
                </a:solidFill>
                <a:effectLst/>
                <a:uLnTx/>
                <a:uFillTx/>
                <a:latin typeface="Microsoft YaHei"/>
                <a:ea typeface="Microsoft YaHei"/>
                <a:cs typeface="Microsoft YaHe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832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0" r:id="rId1"/>
    <p:sldLayoutId id="2147485101" r:id="rId2"/>
    <p:sldLayoutId id="2147485102" r:id="rId3"/>
    <p:sldLayoutId id="2147485103" r:id="rId4"/>
    <p:sldLayoutId id="2147485104" r:id="rId5"/>
    <p:sldLayoutId id="2147485105" r:id="rId6"/>
    <p:sldLayoutId id="2147485106" r:id="rId7"/>
    <p:sldLayoutId id="2147485107" r:id="rId8"/>
    <p:sldLayoutId id="2147485108" r:id="rId9"/>
    <p:sldLayoutId id="2147485109" r:id="rId10"/>
    <p:sldLayoutId id="2147485110" r:id="rId11"/>
    <p:sldLayoutId id="2147485111" r:id="rId12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15" name="组 4">
            <a:extLst>
              <a:ext uri="{FF2B5EF4-FFF2-40B4-BE49-F238E27FC236}">
                <a16:creationId xmlns:a16="http://schemas.microsoft.com/office/drawing/2014/main" id="{177B52EF-6B0F-4187-A365-9DAEC0BDB033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6" name="组 5">
              <a:extLst>
                <a:ext uri="{FF2B5EF4-FFF2-40B4-BE49-F238E27FC236}">
                  <a16:creationId xmlns:a16="http://schemas.microsoft.com/office/drawing/2014/main" id="{80D5A775-40FC-490B-ADBA-AAC7E93A657F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FF0E2340-0427-4E61-BB99-1E223F259F64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组 8">
                <a:extLst>
                  <a:ext uri="{FF2B5EF4-FFF2-40B4-BE49-F238E27FC236}">
                    <a16:creationId xmlns:a16="http://schemas.microsoft.com/office/drawing/2014/main" id="{D9342A65-634C-4D24-B1F9-2AE17DB19A37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F6965E0-4593-4C7B-A7D4-4E45AB83DE57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B08694C2-9CBE-4F2F-8E98-E848E6424C7E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3880319E-2B4D-4A68-A682-34D72924D504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079C1C4A-1235-4404-B627-48A55842027D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EAC2364-3938-4E77-8174-6BCB279602E2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1D98ECAA-E414-47E0-9E60-281AD6673E1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02" r:id="rId1"/>
    <p:sldLayoutId id="2147484903" r:id="rId2"/>
    <p:sldLayoutId id="2147484904" r:id="rId3"/>
    <p:sldLayoutId id="2147484905" r:id="rId4"/>
    <p:sldLayoutId id="2147484906" r:id="rId5"/>
    <p:sldLayoutId id="2147484907" r:id="rId6"/>
    <p:sldLayoutId id="2147484908" r:id="rId7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5" name="组 4"/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6" name="组 5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8" name="矩形 7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9" name="组 8"/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10" name="矩形 9"/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" name="文本框 6"/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5AC300E-F4C8-4DA3-823E-6CF79B6A0E0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24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63" r:id="rId1"/>
    <p:sldLayoutId id="2147484964" r:id="rId2"/>
    <p:sldLayoutId id="2147484965" r:id="rId3"/>
    <p:sldLayoutId id="2147484966" r:id="rId4"/>
    <p:sldLayoutId id="2147484967" r:id="rId5"/>
    <p:sldLayoutId id="2147484968" r:id="rId6"/>
    <p:sldLayoutId id="2147484969" r:id="rId7"/>
    <p:sldLayoutId id="2147484970" r:id="rId8"/>
    <p:sldLayoutId id="2147484971" r:id="rId9"/>
    <p:sldLayoutId id="2147484972" r:id="rId10"/>
    <p:sldLayoutId id="2147484973" r:id="rId11"/>
    <p:sldLayoutId id="2147484974" r:id="rId12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79145" y="2494492"/>
            <a:ext cx="503343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 bwMode="auto">
          <a:xfrm>
            <a:off x="1" y="2269071"/>
            <a:ext cx="12192000" cy="2345266"/>
          </a:xfrm>
          <a:prstGeom prst="rect">
            <a:avLst/>
          </a:prstGeom>
          <a:solidFill>
            <a:srgbClr val="3369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1" name="图片 20" descr="学堂在线品牌标志 - RGB-04.png"/>
          <p:cNvPicPr>
            <a:picLocks noChangeAspect="1"/>
          </p:cNvPicPr>
          <p:nvPr userDrawn="1"/>
        </p:nvPicPr>
        <p:blipFill rotWithShape="1">
          <a:blip r:embed="rId17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0" y="2073374"/>
            <a:ext cx="1768832" cy="2653248"/>
          </a:xfrm>
          <a:prstGeom prst="rect">
            <a:avLst/>
          </a:prstGeom>
        </p:spPr>
      </p:pic>
      <p:pic>
        <p:nvPicPr>
          <p:cNvPr id="22" name="图片 21" descr="学堂在线品牌标志 - RGB-04.png"/>
          <p:cNvPicPr>
            <a:picLocks noChangeAspect="1"/>
          </p:cNvPicPr>
          <p:nvPr userDrawn="1"/>
        </p:nvPicPr>
        <p:blipFill rotWithShape="1">
          <a:blip r:embed="rId17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53"/>
          <a:stretch/>
        </p:blipFill>
        <p:spPr>
          <a:xfrm>
            <a:off x="10423165" y="2073374"/>
            <a:ext cx="1678521" cy="2653248"/>
          </a:xfrm>
          <a:prstGeom prst="rect">
            <a:avLst/>
          </a:prstGeom>
        </p:spPr>
      </p:pic>
      <p:grpSp>
        <p:nvGrpSpPr>
          <p:cNvPr id="18" name="组 4">
            <a:extLst>
              <a:ext uri="{FF2B5EF4-FFF2-40B4-BE49-F238E27FC236}">
                <a16:creationId xmlns:a16="http://schemas.microsoft.com/office/drawing/2014/main" id="{DCDBDFE7-8201-43B5-9F8E-A19F9E6DB674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9" name="组 5">
              <a:extLst>
                <a:ext uri="{FF2B5EF4-FFF2-40B4-BE49-F238E27FC236}">
                  <a16:creationId xmlns:a16="http://schemas.microsoft.com/office/drawing/2014/main" id="{18DA4B2D-B5E0-4FED-8779-99A77DE29D49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44BE2147-2DE4-4CB7-812E-1BF13A015C65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4" name="组 8">
                <a:extLst>
                  <a:ext uri="{FF2B5EF4-FFF2-40B4-BE49-F238E27FC236}">
                    <a16:creationId xmlns:a16="http://schemas.microsoft.com/office/drawing/2014/main" id="{ECFDA47E-58EF-4186-8CB6-6C945727D2AF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37269E11-B668-4684-A93C-0343797EEAE5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DE909EE0-DE8E-4AB0-AE29-B2F320B08D2E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D72A3AE9-EBEC-40FC-8845-C8269F8AD988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8E7E6E04-2201-4A2F-939A-99ED1658FFF5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8D89DD-711A-480D-AA1E-D50A457B423F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6BB79A05-6995-4DA5-8595-3FBD2F5F847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81" r:id="rId1"/>
    <p:sldLayoutId id="2147484982" r:id="rId2"/>
    <p:sldLayoutId id="2147484983" r:id="rId3"/>
    <p:sldLayoutId id="2147484984" r:id="rId4"/>
    <p:sldLayoutId id="2147484985" r:id="rId5"/>
    <p:sldLayoutId id="2147484986" r:id="rId6"/>
    <p:sldLayoutId id="2147484987" r:id="rId7"/>
    <p:sldLayoutId id="2147484988" r:id="rId8"/>
    <p:sldLayoutId id="2147484989" r:id="rId9"/>
    <p:sldLayoutId id="2147484990" r:id="rId10"/>
    <p:sldLayoutId id="2147484991" r:id="rId11"/>
    <p:sldLayoutId id="2147484992" r:id="rId12"/>
    <p:sldLayoutId id="2147484993" r:id="rId13"/>
    <p:sldLayoutId id="2147484994" r:id="rId14"/>
    <p:sldLayoutId id="2147484995" r:id="rId15"/>
  </p:sldLayoutIdLst>
  <p:txStyles>
    <p:titleStyle>
      <a:lvl1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15" name="组 4">
            <a:extLst>
              <a:ext uri="{FF2B5EF4-FFF2-40B4-BE49-F238E27FC236}">
                <a16:creationId xmlns:a16="http://schemas.microsoft.com/office/drawing/2014/main" id="{02FE7443-25B6-4778-A8B7-FBF56ED8FAFB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6" name="组 5">
              <a:extLst>
                <a:ext uri="{FF2B5EF4-FFF2-40B4-BE49-F238E27FC236}">
                  <a16:creationId xmlns:a16="http://schemas.microsoft.com/office/drawing/2014/main" id="{98337C17-7353-403C-B2C8-EE667C6965C4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08F7033-86E2-4257-9DC9-AC88E262EAD4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组 8">
                <a:extLst>
                  <a:ext uri="{FF2B5EF4-FFF2-40B4-BE49-F238E27FC236}">
                    <a16:creationId xmlns:a16="http://schemas.microsoft.com/office/drawing/2014/main" id="{CC61A3F0-0CE5-42A5-9B16-E57331BD04A5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EA25BFB0-AB11-4AB3-A3E1-8A4A55F765B4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F50AD2DA-C46E-4938-AB04-DB7D4BA30459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839E63C3-160F-4E36-939E-4917FF7D5669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6A1FBE0-1E80-4B08-B47B-19E0429265E6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F2A512A-26E6-4E0D-AC5D-5AB6E117F1EF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8C854F50-9BAA-4D8D-9A43-4BE0F45F4AD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1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97" r:id="rId1"/>
    <p:sldLayoutId id="2147484998" r:id="rId2"/>
    <p:sldLayoutId id="2147484999" r:id="rId3"/>
    <p:sldLayoutId id="2147485000" r:id="rId4"/>
    <p:sldLayoutId id="2147485001" r:id="rId5"/>
    <p:sldLayoutId id="2147485002" r:id="rId6"/>
    <p:sldLayoutId id="2147485003" r:id="rId7"/>
    <p:sldLayoutId id="2147485004" r:id="rId8"/>
    <p:sldLayoutId id="2147485005" r:id="rId9"/>
    <p:sldLayoutId id="2147485006" r:id="rId10"/>
    <p:sldLayoutId id="2147485007" r:id="rId11"/>
    <p:sldLayoutId id="2147485008" r:id="rId12"/>
    <p:sldLayoutId id="2147485009" r:id="rId13"/>
    <p:sldLayoutId id="2147485010" r:id="rId14"/>
    <p:sldLayoutId id="2147485011" r:id="rId15"/>
    <p:sldLayoutId id="2147485012" r:id="rId16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15" name="组 4">
            <a:extLst>
              <a:ext uri="{FF2B5EF4-FFF2-40B4-BE49-F238E27FC236}">
                <a16:creationId xmlns:a16="http://schemas.microsoft.com/office/drawing/2014/main" id="{E390DE56-CC70-48AF-B351-510CA2673FDC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6" name="组 5">
              <a:extLst>
                <a:ext uri="{FF2B5EF4-FFF2-40B4-BE49-F238E27FC236}">
                  <a16:creationId xmlns:a16="http://schemas.microsoft.com/office/drawing/2014/main" id="{4E244C00-89F7-41BC-B7F0-2C7971BA95D7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EA197C4-D304-4AE0-B8CE-6593A518FB3E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组 8">
                <a:extLst>
                  <a:ext uri="{FF2B5EF4-FFF2-40B4-BE49-F238E27FC236}">
                    <a16:creationId xmlns:a16="http://schemas.microsoft.com/office/drawing/2014/main" id="{0B302CB5-BFCF-45BE-AFA9-CE4C3DAFAD1D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7622CDF0-D74A-4DD0-A35C-B0B11CE02801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AF46F7DF-02CF-4159-BCE2-C27B1A63741F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E9DA56E2-7335-48F4-A0FC-1194B6699225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52E2B60C-7B63-45F8-94DA-D0EA0FF224BB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B3AE3BD-2C46-40D8-9B28-A32EC4EC8267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552C4B5-A990-494D-8BF0-635CD7549219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22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4" r:id="rId1"/>
    <p:sldLayoutId id="2147485015" r:id="rId2"/>
    <p:sldLayoutId id="2147485016" r:id="rId3"/>
    <p:sldLayoutId id="2147485017" r:id="rId4"/>
    <p:sldLayoutId id="2147485018" r:id="rId5"/>
    <p:sldLayoutId id="2147485019" r:id="rId6"/>
    <p:sldLayoutId id="2147485020" r:id="rId7"/>
    <p:sldLayoutId id="2147485021" r:id="rId8"/>
    <p:sldLayoutId id="2147485022" r:id="rId9"/>
    <p:sldLayoutId id="2147485023" r:id="rId10"/>
    <p:sldLayoutId id="2147485024" r:id="rId11"/>
    <p:sldLayoutId id="2147485025" r:id="rId12"/>
    <p:sldLayoutId id="2147485026" r:id="rId13"/>
    <p:sldLayoutId id="2147485027" r:id="rId14"/>
    <p:sldLayoutId id="2147485028" r:id="rId15"/>
    <p:sldLayoutId id="2147485029" r:id="rId16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79145" y="2494492"/>
            <a:ext cx="503343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 bwMode="auto">
          <a:xfrm>
            <a:off x="1" y="2418289"/>
            <a:ext cx="12192000" cy="2035175"/>
          </a:xfrm>
          <a:prstGeom prst="rect">
            <a:avLst/>
          </a:prstGeom>
          <a:solidFill>
            <a:srgbClr val="3369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1" name="图片 20" descr="学堂在线品牌标志 - RGB-04.png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0" y="2073374"/>
            <a:ext cx="1768832" cy="2653248"/>
          </a:xfrm>
          <a:prstGeom prst="rect">
            <a:avLst/>
          </a:prstGeom>
        </p:spPr>
      </p:pic>
      <p:pic>
        <p:nvPicPr>
          <p:cNvPr id="22" name="图片 21" descr="学堂在线品牌标志 - RGB-04.png"/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53"/>
          <a:stretch/>
        </p:blipFill>
        <p:spPr>
          <a:xfrm>
            <a:off x="10423165" y="2073374"/>
            <a:ext cx="1678521" cy="2653248"/>
          </a:xfrm>
          <a:prstGeom prst="rect">
            <a:avLst/>
          </a:prstGeom>
        </p:spPr>
      </p:pic>
      <p:grpSp>
        <p:nvGrpSpPr>
          <p:cNvPr id="18" name="组 17"/>
          <p:cNvGrpSpPr/>
          <p:nvPr userDrawn="1"/>
        </p:nvGrpSpPr>
        <p:grpSpPr>
          <a:xfrm>
            <a:off x="-7164" y="6324636"/>
            <a:ext cx="12199165" cy="435468"/>
            <a:chOff x="-5373" y="6358504"/>
            <a:chExt cx="9149374" cy="435468"/>
          </a:xfrm>
        </p:grpSpPr>
        <p:grpSp>
          <p:nvGrpSpPr>
            <p:cNvPr id="19" name="组 18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23" name="矩形 22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grpSp>
            <p:nvGrpSpPr>
              <p:cNvPr id="24" name="组 23"/>
              <p:cNvGrpSpPr/>
              <p:nvPr userDrawn="1"/>
            </p:nvGrpSpPr>
            <p:grpSpPr>
              <a:xfrm>
                <a:off x="3111492" y="6358504"/>
                <a:ext cx="2912532" cy="110068"/>
                <a:chOff x="3543292" y="5181601"/>
                <a:chExt cx="2912532" cy="110068"/>
              </a:xfrm>
            </p:grpSpPr>
            <p:sp>
              <p:nvSpPr>
                <p:cNvPr id="25" name="矩形 24"/>
                <p:cNvSpPr/>
                <p:nvPr userDrawn="1"/>
              </p:nvSpPr>
              <p:spPr bwMode="auto">
                <a:xfrm>
                  <a:off x="5727691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6" name="矩形 25"/>
                <p:cNvSpPr/>
                <p:nvPr userDrawn="1"/>
              </p:nvSpPr>
              <p:spPr bwMode="auto">
                <a:xfrm>
                  <a:off x="4999558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7" name="矩形 26"/>
                <p:cNvSpPr/>
                <p:nvPr userDrawn="1"/>
              </p:nvSpPr>
              <p:spPr bwMode="auto">
                <a:xfrm>
                  <a:off x="4271425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8" name="矩形 27"/>
                <p:cNvSpPr/>
                <p:nvPr userDrawn="1"/>
              </p:nvSpPr>
              <p:spPr bwMode="auto">
                <a:xfrm>
                  <a:off x="3543292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0" name="文本框 19"/>
            <p:cNvSpPr txBox="1"/>
            <p:nvPr userDrawn="1"/>
          </p:nvSpPr>
          <p:spPr>
            <a:xfrm>
              <a:off x="3376259" y="6547751"/>
              <a:ext cx="23999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TW" altLang="en-US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创新教育 改变世界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 |</a:t>
              </a:r>
              <a:r>
                <a:rPr kumimoji="1" lang="en-US" altLang="zh-TW" sz="1000" b="0" i="0" baseline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New Education</a:t>
              </a:r>
              <a:r>
                <a:rPr kumimoji="1" lang="zh-CN" altLang="en-US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,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New World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C709AB7-B7C8-49BC-9DAB-9180780E84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7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4" r:id="rId1"/>
  </p:sldLayoutIdLst>
  <p:hf hdr="0" ftr="0" dt="0"/>
  <p:txStyles>
    <p:titleStyle>
      <a:lvl1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26" name="组 25"/>
          <p:cNvGrpSpPr/>
          <p:nvPr userDrawn="1"/>
        </p:nvGrpSpPr>
        <p:grpSpPr>
          <a:xfrm>
            <a:off x="-7164" y="6324636"/>
            <a:ext cx="12199165" cy="435468"/>
            <a:chOff x="-5373" y="6358504"/>
            <a:chExt cx="9149374" cy="435468"/>
          </a:xfrm>
        </p:grpSpPr>
        <p:grpSp>
          <p:nvGrpSpPr>
            <p:cNvPr id="27" name="组 26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29" name="矩形 28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grpSp>
            <p:nvGrpSpPr>
              <p:cNvPr id="30" name="组 29"/>
              <p:cNvGrpSpPr/>
              <p:nvPr userDrawn="1"/>
            </p:nvGrpSpPr>
            <p:grpSpPr>
              <a:xfrm>
                <a:off x="3111492" y="6358504"/>
                <a:ext cx="2912532" cy="110068"/>
                <a:chOff x="3543292" y="5181601"/>
                <a:chExt cx="2912532" cy="110068"/>
              </a:xfrm>
            </p:grpSpPr>
            <p:sp>
              <p:nvSpPr>
                <p:cNvPr id="31" name="矩形 30"/>
                <p:cNvSpPr/>
                <p:nvPr userDrawn="1"/>
              </p:nvSpPr>
              <p:spPr bwMode="auto">
                <a:xfrm>
                  <a:off x="5727691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32" name="矩形 31"/>
                <p:cNvSpPr/>
                <p:nvPr userDrawn="1"/>
              </p:nvSpPr>
              <p:spPr bwMode="auto">
                <a:xfrm>
                  <a:off x="4999558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33" name="矩形 32"/>
                <p:cNvSpPr/>
                <p:nvPr userDrawn="1"/>
              </p:nvSpPr>
              <p:spPr bwMode="auto">
                <a:xfrm>
                  <a:off x="4271425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 userDrawn="1"/>
              </p:nvSpPr>
              <p:spPr bwMode="auto">
                <a:xfrm>
                  <a:off x="3543292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 userDrawn="1"/>
          </p:nvSpPr>
          <p:spPr>
            <a:xfrm>
              <a:off x="3376259" y="6547751"/>
              <a:ext cx="23999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TW" altLang="en-US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创新教育 改变世界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 |</a:t>
              </a:r>
              <a:r>
                <a:rPr kumimoji="1" lang="en-US" altLang="zh-TW" sz="1000" b="0" i="0" baseline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New Education</a:t>
              </a:r>
              <a:r>
                <a:rPr kumimoji="1" lang="zh-CN" altLang="en-US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,</a:t>
              </a:r>
              <a:r>
                <a:rPr kumimoji="1" lang="en-US" altLang="zh-TW" sz="1000" b="0" i="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New World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9BFF7942-47B4-4558-90DC-C5EDC9DE9E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9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6" r:id="rId1"/>
    <p:sldLayoutId id="2147485048" r:id="rId2"/>
  </p:sldLayoutIdLst>
  <p:hf hdr="0" ftr="0" dt="0"/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6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grpSp>
        <p:nvGrpSpPr>
          <p:cNvPr id="15" name="组 4">
            <a:extLst>
              <a:ext uri="{FF2B5EF4-FFF2-40B4-BE49-F238E27FC236}">
                <a16:creationId xmlns:a16="http://schemas.microsoft.com/office/drawing/2014/main" id="{177B52EF-6B0F-4187-A365-9DAEC0BDB033}"/>
              </a:ext>
            </a:extLst>
          </p:cNvPr>
          <p:cNvGrpSpPr/>
          <p:nvPr userDrawn="1"/>
        </p:nvGrpSpPr>
        <p:grpSpPr>
          <a:xfrm>
            <a:off x="-7164" y="6358505"/>
            <a:ext cx="12199165" cy="416053"/>
            <a:chOff x="-5373" y="6358504"/>
            <a:chExt cx="9149374" cy="416053"/>
          </a:xfrm>
        </p:grpSpPr>
        <p:grpSp>
          <p:nvGrpSpPr>
            <p:cNvPr id="16" name="组 5">
              <a:extLst>
                <a:ext uri="{FF2B5EF4-FFF2-40B4-BE49-F238E27FC236}">
                  <a16:creationId xmlns:a16="http://schemas.microsoft.com/office/drawing/2014/main" id="{80D5A775-40FC-490B-ADBA-AAC7E93A657F}"/>
                </a:ext>
              </a:extLst>
            </p:cNvPr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FF0E2340-0427-4E61-BB99-1E223F259F64}"/>
                  </a:ext>
                </a:extLst>
              </p:cNvPr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组 8">
                <a:extLst>
                  <a:ext uri="{FF2B5EF4-FFF2-40B4-BE49-F238E27FC236}">
                    <a16:creationId xmlns:a16="http://schemas.microsoft.com/office/drawing/2014/main" id="{D9342A65-634C-4D24-B1F9-2AE17DB19A37}"/>
                  </a:ext>
                </a:extLst>
              </p:cNvPr>
              <p:cNvGrpSpPr/>
              <p:nvPr userDrawn="1"/>
            </p:nvGrpSpPr>
            <p:grpSpPr>
              <a:xfrm>
                <a:off x="3116817" y="6358504"/>
                <a:ext cx="2912532" cy="110068"/>
                <a:chOff x="3548617" y="5181601"/>
                <a:chExt cx="2912532" cy="110068"/>
              </a:xfrm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F6965E0-4593-4C7B-A7D4-4E45AB83DE57}"/>
                    </a:ext>
                  </a:extLst>
                </p:cNvPr>
                <p:cNvSpPr/>
                <p:nvPr userDrawn="1"/>
              </p:nvSpPr>
              <p:spPr bwMode="auto">
                <a:xfrm>
                  <a:off x="5733016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B08694C2-9CBE-4F2F-8E98-E848E6424C7E}"/>
                    </a:ext>
                  </a:extLst>
                </p:cNvPr>
                <p:cNvSpPr/>
                <p:nvPr userDrawn="1"/>
              </p:nvSpPr>
              <p:spPr bwMode="auto">
                <a:xfrm>
                  <a:off x="5004883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3880319E-2B4D-4A68-A682-34D72924D504}"/>
                    </a:ext>
                  </a:extLst>
                </p:cNvPr>
                <p:cNvSpPr/>
                <p:nvPr userDrawn="1"/>
              </p:nvSpPr>
              <p:spPr bwMode="auto">
                <a:xfrm>
                  <a:off x="4276750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079C1C4A-1235-4404-B627-48A55842027D}"/>
                    </a:ext>
                  </a:extLst>
                </p:cNvPr>
                <p:cNvSpPr/>
                <p:nvPr userDrawn="1"/>
              </p:nvSpPr>
              <p:spPr bwMode="auto">
                <a:xfrm>
                  <a:off x="3548617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EAC2364-3938-4E77-8174-6BCB279602E2}"/>
                </a:ext>
              </a:extLst>
            </p:cNvPr>
            <p:cNvSpPr txBox="1"/>
            <p:nvPr userDrawn="1"/>
          </p:nvSpPr>
          <p:spPr>
            <a:xfrm>
              <a:off x="3599573" y="6520641"/>
              <a:ext cx="20657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全球优课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尽在学堂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zh-CN" altLang="en-US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kumimoji="1" lang="en-US" altLang="zh-CN" sz="1050" dirty="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</a:rPr>
                <a:t>www.xuetangx.com</a:t>
              </a:r>
              <a:endParaRPr kumimoji="1" lang="zh-CN" altLang="en-US" sz="1050" dirty="0">
                <a:solidFill>
                  <a:srgbClr val="605F60"/>
                </a:solidFill>
                <a:latin typeface="Microsoft YaHei"/>
                <a:ea typeface="Microsoft YaHei"/>
                <a:cs typeface="Microsoft YaHei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DAC8DB69-C492-4B82-97ED-0EF6D330AB6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09" y="-296684"/>
            <a:ext cx="2016391" cy="14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8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0" r:id="rId1"/>
    <p:sldLayoutId id="2147485051" r:id="rId2"/>
    <p:sldLayoutId id="2147485052" r:id="rId3"/>
    <p:sldLayoutId id="2147485053" r:id="rId4"/>
    <p:sldLayoutId id="2147485054" r:id="rId5"/>
    <p:sldLayoutId id="2147485055" r:id="rId6"/>
    <p:sldLayoutId id="2147485056" r:id="rId7"/>
  </p:sldLayoutIdLst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itchFamily="34" charset="0"/>
          <a:ea typeface="微软雅黑" pitchFamily="34" charset="-122"/>
          <a:sym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41.tmp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image" Target="../media/image41.tmp"/><Relationship Id="rId1" Type="http://schemas.openxmlformats.org/officeDocument/2006/relationships/themeOverride" Target="../theme/themeOverride13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10" Type="http://schemas.openxmlformats.org/officeDocument/2006/relationships/tags" Target="../tags/tag23.xml"/><Relationship Id="rId19" Type="http://schemas.openxmlformats.org/officeDocument/2006/relationships/slideLayout" Target="../slideLayouts/slideLayout71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23.pn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9.png"/><Relationship Id="rId4" Type="http://schemas.openxmlformats.org/officeDocument/2006/relationships/notesSlide" Target="../notesSlides/notesSlid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4.xml"/><Relationship Id="rId1" Type="http://schemas.openxmlformats.org/officeDocument/2006/relationships/themeOverride" Target="../theme/themeOverr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9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8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ykt.io/help" TargetMode="External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mp.weixin.qq.com/s/3HBFNyLroGea0rD4rFPSSg" TargetMode="External"/><Relationship Id="rId7" Type="http://schemas.openxmlformats.org/officeDocument/2006/relationships/image" Target="../media/image92.jpeg"/><Relationship Id="rId2" Type="http://schemas.openxmlformats.org/officeDocument/2006/relationships/hyperlink" Target="https://mp.weixin.qq.com/s/88-Vi0uj4d5n_2jKTtRrQQ" TargetMode="External"/><Relationship Id="rId1" Type="http://schemas.openxmlformats.org/officeDocument/2006/relationships/slideLayout" Target="../slideLayouts/slideLayout71.xml"/><Relationship Id="rId6" Type="http://schemas.openxmlformats.org/officeDocument/2006/relationships/hyperlink" Target="https://mp.weixin.qq.com/s/_hdEdIaMYLmZ8n9e5IRUHg" TargetMode="External"/><Relationship Id="rId5" Type="http://schemas.openxmlformats.org/officeDocument/2006/relationships/hyperlink" Target="https://mp.weixin.qq.com/s/9w3UrRJ93am200Qmyqn6SA" TargetMode="External"/><Relationship Id="rId4" Type="http://schemas.openxmlformats.org/officeDocument/2006/relationships/hyperlink" Target="https://mp.weixin.qq.com/s/ynJaFX7-ayxwomi3hEqHRA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03362BE-B3CA-4F47-906A-96CDA9A5A12D}"/>
              </a:ext>
            </a:extLst>
          </p:cNvPr>
          <p:cNvSpPr txBox="1"/>
          <p:nvPr/>
        </p:nvSpPr>
        <p:spPr>
          <a:xfrm>
            <a:off x="1899977" y="2838225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+mn-ea"/>
                <a:ea typeface="+mn-ea"/>
              </a:rPr>
              <a:t>如何使用长江雨课堂应用于日常教学</a:t>
            </a:r>
          </a:p>
        </p:txBody>
      </p:sp>
    </p:spTree>
    <p:extLst>
      <p:ext uri="{BB962C8B-B14F-4D97-AF65-F5344CB8AC3E}">
        <p14:creationId xmlns:p14="http://schemas.microsoft.com/office/powerpoint/2010/main" val="221388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AC57C9-50EA-430F-AAF0-42F1BFCE76DB}"/>
              </a:ext>
            </a:extLst>
          </p:cNvPr>
          <p:cNvGrpSpPr/>
          <p:nvPr/>
        </p:nvGrpSpPr>
        <p:grpSpPr>
          <a:xfrm>
            <a:off x="3152694" y="2803550"/>
            <a:ext cx="5886612" cy="1250899"/>
            <a:chOff x="3173620" y="2629022"/>
            <a:chExt cx="5886612" cy="125089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B49794F-0828-4009-87B6-80B7E0EF1A90}"/>
                </a:ext>
              </a:extLst>
            </p:cNvPr>
            <p:cNvGrpSpPr/>
            <p:nvPr/>
          </p:nvGrpSpPr>
          <p:grpSpPr>
            <a:xfrm>
              <a:off x="3173620" y="2629022"/>
              <a:ext cx="1252938" cy="1250899"/>
              <a:chOff x="1837288" y="1929285"/>
              <a:chExt cx="832057" cy="830704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E1B77FA6-FC2B-4029-A4CE-9DCCFA16E0D7}"/>
                  </a:ext>
                </a:extLst>
              </p:cNvPr>
              <p:cNvSpPr/>
              <p:nvPr/>
            </p:nvSpPr>
            <p:spPr bwMode="auto">
              <a:xfrm>
                <a:off x="1837288" y="1929285"/>
                <a:ext cx="629156" cy="629156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39B8C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2ABFE882-2BA7-42E4-9724-9AC66F84C233}"/>
                  </a:ext>
                </a:extLst>
              </p:cNvPr>
              <p:cNvSpPr/>
              <p:nvPr/>
            </p:nvSpPr>
            <p:spPr bwMode="auto">
              <a:xfrm>
                <a:off x="2040189" y="2130833"/>
                <a:ext cx="629156" cy="629156"/>
              </a:xfrm>
              <a:prstGeom prst="roundRect">
                <a:avLst/>
              </a:prstGeom>
              <a:gradFill flip="none" rotWithShape="1">
                <a:gsLst>
                  <a:gs pos="0">
                    <a:srgbClr val="1479D2"/>
                  </a:gs>
                  <a:gs pos="100000">
                    <a:srgbClr val="4EDDAF"/>
                  </a:gs>
                </a:gsLst>
                <a:lin ang="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DF97F6-22BD-4D58-A906-873C9956E8FE}"/>
                </a:ext>
              </a:extLst>
            </p:cNvPr>
            <p:cNvSpPr txBox="1"/>
            <p:nvPr/>
          </p:nvSpPr>
          <p:spPr>
            <a:xfrm>
              <a:off x="4933044" y="2983279"/>
              <a:ext cx="40271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rPr>
                <a:t>直播授课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1FE0809-CD16-4FF1-8712-32C265084100}"/>
                </a:ext>
              </a:extLst>
            </p:cNvPr>
            <p:cNvSpPr/>
            <p:nvPr/>
          </p:nvSpPr>
          <p:spPr bwMode="auto">
            <a:xfrm>
              <a:off x="4832961" y="2886300"/>
              <a:ext cx="4227271" cy="901843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  <a:sym typeface="DengXian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90EF0C8-9382-46B7-9C41-DA71A0A5EC93}"/>
              </a:ext>
            </a:extLst>
          </p:cNvPr>
          <p:cNvSpPr/>
          <p:nvPr/>
        </p:nvSpPr>
        <p:spPr bwMode="auto">
          <a:xfrm rot="2698482">
            <a:off x="199139" y="563292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FFEB7C7-F9F1-4CA4-B9E9-9008235803E3}"/>
              </a:ext>
            </a:extLst>
          </p:cNvPr>
          <p:cNvSpPr/>
          <p:nvPr/>
        </p:nvSpPr>
        <p:spPr bwMode="auto">
          <a:xfrm rot="1450789">
            <a:off x="1916205" y="-3203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ECDB85B-AC76-4CCC-9471-71C725A84526}"/>
              </a:ext>
            </a:extLst>
          </p:cNvPr>
          <p:cNvSpPr/>
          <p:nvPr/>
        </p:nvSpPr>
        <p:spPr bwMode="auto">
          <a:xfrm rot="15107067">
            <a:off x="11787836" y="3437569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151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9DE870-4BC8-4426-A5EE-9174B52F5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306" y="2666017"/>
            <a:ext cx="8743795" cy="366792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02FFB39-1473-0E4A-989D-C8EF9C4D7A7B}"/>
              </a:ext>
            </a:extLst>
          </p:cNvPr>
          <p:cNvSpPr txBox="1"/>
          <p:nvPr/>
        </p:nvSpPr>
        <p:spPr>
          <a:xfrm>
            <a:off x="747362" y="1290096"/>
            <a:ext cx="4401201" cy="7571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开启雨课堂授课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BCD14A5-284F-4558-8EA0-3830D0A4EF9C}"/>
              </a:ext>
            </a:extLst>
          </p:cNvPr>
          <p:cNvGrpSpPr/>
          <p:nvPr/>
        </p:nvGrpSpPr>
        <p:grpSpPr>
          <a:xfrm>
            <a:off x="1707137" y="2853154"/>
            <a:ext cx="8920601" cy="3895473"/>
            <a:chOff x="4002757" y="3811489"/>
            <a:chExt cx="8794715" cy="3860475"/>
          </a:xfrm>
        </p:grpSpPr>
        <p:sp>
          <p:nvSpPr>
            <p:cNvPr id="14" name="矩形 1">
              <a:extLst>
                <a:ext uri="{FF2B5EF4-FFF2-40B4-BE49-F238E27FC236}">
                  <a16:creationId xmlns:a16="http://schemas.microsoft.com/office/drawing/2014/main" id="{AC4CCA35-87A9-42A0-9A73-11473606F4F5}"/>
                </a:ext>
              </a:extLst>
            </p:cNvPr>
            <p:cNvSpPr/>
            <p:nvPr/>
          </p:nvSpPr>
          <p:spPr>
            <a:xfrm>
              <a:off x="4002757" y="4220385"/>
              <a:ext cx="8794715" cy="3223349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68000">
                  <a:srgbClr val="FBFCFE"/>
                </a:gs>
                <a:gs pos="100000">
                  <a:srgbClr val="FFFFFF"/>
                </a:gs>
              </a:gsLst>
              <a:lin ang="5400000"/>
            </a:gra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>
                <a:lnSpc>
                  <a:spcPct val="100000"/>
                </a:lnSpc>
                <a:defRPr sz="1800">
                  <a:solidFill>
                    <a:srgbClr val="FFFFFF"/>
                  </a:solidFill>
                </a:defRPr>
              </a:pPr>
              <a:endParaRPr sz="1600" dirty="0"/>
            </a:p>
          </p:txBody>
        </p:sp>
        <p:sp>
          <p:nvSpPr>
            <p:cNvPr id="15" name="直接连接符 22">
              <a:extLst>
                <a:ext uri="{FF2B5EF4-FFF2-40B4-BE49-F238E27FC236}">
                  <a16:creationId xmlns:a16="http://schemas.microsoft.com/office/drawing/2014/main" id="{310DAFCF-992F-4322-9BCF-A6330B29595A}"/>
                </a:ext>
              </a:extLst>
            </p:cNvPr>
            <p:cNvSpPr/>
            <p:nvPr/>
          </p:nvSpPr>
          <p:spPr>
            <a:xfrm>
              <a:off x="7352571" y="4011545"/>
              <a:ext cx="1155912" cy="3"/>
            </a:xfrm>
            <a:prstGeom prst="line">
              <a:avLst/>
            </a:prstGeom>
            <a:solidFill>
              <a:srgbClr val="DEEBF7"/>
            </a:solidFill>
            <a:ln w="38100">
              <a:solidFill>
                <a:schemeClr val="accent5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/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id="{30EF9397-E44F-4828-A77B-D35BDF94577D}"/>
                </a:ext>
              </a:extLst>
            </p:cNvPr>
            <p:cNvSpPr txBox="1"/>
            <p:nvPr/>
          </p:nvSpPr>
          <p:spPr>
            <a:xfrm>
              <a:off x="8567432" y="3811489"/>
              <a:ext cx="2043183" cy="3139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>
              <a:spAutoFit/>
            </a:bodyPr>
            <a:lstStyle>
              <a:lvl1pPr algn="ctr">
                <a:defRPr sz="1600">
                  <a:solidFill>
                    <a:srgbClr val="595959"/>
                  </a:solidFill>
                </a:defRPr>
              </a:lvl1pPr>
            </a:lstStyle>
            <a:p>
              <a:r>
                <a:t>（2）创建课程和班级</a:t>
              </a:r>
            </a:p>
          </p:txBody>
        </p:sp>
        <p:pic>
          <p:nvPicPr>
            <p:cNvPr id="19" name="图片 5" descr="图片 5">
              <a:extLst>
                <a:ext uri="{FF2B5EF4-FFF2-40B4-BE49-F238E27FC236}">
                  <a16:creationId xmlns:a16="http://schemas.microsoft.com/office/drawing/2014/main" id="{D161727E-00EF-40E0-9F54-1DDFD7EC83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6876" y="4972520"/>
              <a:ext cx="4539606" cy="2699444"/>
            </a:xfrm>
            <a:prstGeom prst="rect">
              <a:avLst/>
            </a:prstGeom>
            <a:ln w="12700"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0" name="矩形 20">
              <a:extLst>
                <a:ext uri="{FF2B5EF4-FFF2-40B4-BE49-F238E27FC236}">
                  <a16:creationId xmlns:a16="http://schemas.microsoft.com/office/drawing/2014/main" id="{9E8531DE-D35C-4636-B8DC-47AE0E9513AF}"/>
                </a:ext>
              </a:extLst>
            </p:cNvPr>
            <p:cNvSpPr/>
            <p:nvPr/>
          </p:nvSpPr>
          <p:spPr>
            <a:xfrm>
              <a:off x="5161799" y="4070126"/>
              <a:ext cx="403646" cy="504825"/>
            </a:xfrm>
            <a:prstGeom prst="rect">
              <a:avLst/>
            </a:prstGeom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 anchor="ctr"/>
            <a:lstStyle/>
            <a:p>
              <a:pPr algn="ctr">
                <a:lnSpc>
                  <a:spcPct val="100000"/>
                </a:lnSpc>
                <a:defRPr sz="1800">
                  <a:solidFill>
                    <a:srgbClr val="FFFFFF"/>
                  </a:solidFill>
                </a:defRPr>
              </a:pPr>
              <a:endParaRPr sz="1600"/>
            </a:p>
          </p:txBody>
        </p:sp>
      </p:grpSp>
      <p:sp>
        <p:nvSpPr>
          <p:cNvPr id="22" name="文本框 23">
            <a:extLst>
              <a:ext uri="{FF2B5EF4-FFF2-40B4-BE49-F238E27FC236}">
                <a16:creationId xmlns:a16="http://schemas.microsoft.com/office/drawing/2014/main" id="{22F2ED7C-7E09-41CF-92E7-BB99AFB079D5}"/>
              </a:ext>
            </a:extLst>
          </p:cNvPr>
          <p:cNvSpPr txBox="1"/>
          <p:nvPr/>
        </p:nvSpPr>
        <p:spPr>
          <a:xfrm>
            <a:off x="4810216" y="756953"/>
            <a:ext cx="6381649" cy="1877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操作方法：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在功能栏中选择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长江雨课堂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微信扫一扫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进行登录。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开启雨课堂授课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开始进入正式授课。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选择课程和班级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3">
            <a:extLst>
              <a:ext uri="{FF2B5EF4-FFF2-40B4-BE49-F238E27FC236}">
                <a16:creationId xmlns:a16="http://schemas.microsoft.com/office/drawing/2014/main" id="{641CCC4A-13D1-4FA7-801E-E68C00E598AF}"/>
              </a:ext>
            </a:extLst>
          </p:cNvPr>
          <p:cNvSpPr txBox="1"/>
          <p:nvPr/>
        </p:nvSpPr>
        <p:spPr>
          <a:xfrm>
            <a:off x="2160938" y="1570061"/>
            <a:ext cx="1450073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）扫码登录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F08933-A2F3-4B7A-8AE9-C4400762C1E4}"/>
              </a:ext>
            </a:extLst>
          </p:cNvPr>
          <p:cNvGrpSpPr/>
          <p:nvPr/>
        </p:nvGrpSpPr>
        <p:grpSpPr>
          <a:xfrm flipH="1">
            <a:off x="2394605" y="1883989"/>
            <a:ext cx="119663" cy="1145388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28" name="直接连接符 15">
              <a:extLst>
                <a:ext uri="{FF2B5EF4-FFF2-40B4-BE49-F238E27FC236}">
                  <a16:creationId xmlns:a16="http://schemas.microsoft.com/office/drawing/2014/main" id="{E9D93584-5001-4CE7-89CD-35FD68A45D9F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29" name="流程图: 接点 28">
              <a:extLst>
                <a:ext uri="{FF2B5EF4-FFF2-40B4-BE49-F238E27FC236}">
                  <a16:creationId xmlns:a16="http://schemas.microsoft.com/office/drawing/2014/main" id="{B65E906F-71E4-4903-A4F5-D3C4C0263A18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sp>
        <p:nvSpPr>
          <p:cNvPr id="30" name="矩形 20">
            <a:extLst>
              <a:ext uri="{FF2B5EF4-FFF2-40B4-BE49-F238E27FC236}">
                <a16:creationId xmlns:a16="http://schemas.microsoft.com/office/drawing/2014/main" id="{D857535E-4076-4BDC-944C-E96C22F1E648}"/>
              </a:ext>
            </a:extLst>
          </p:cNvPr>
          <p:cNvSpPr/>
          <p:nvPr/>
        </p:nvSpPr>
        <p:spPr>
          <a:xfrm>
            <a:off x="2238375" y="3108170"/>
            <a:ext cx="430645" cy="50544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lnSpc>
                <a:spcPct val="100000"/>
              </a:lnSpc>
              <a:defRPr sz="18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1" name="文本框 23">
            <a:extLst>
              <a:ext uri="{FF2B5EF4-FFF2-40B4-BE49-F238E27FC236}">
                <a16:creationId xmlns:a16="http://schemas.microsoft.com/office/drawing/2014/main" id="{80460606-AEBE-4B5C-A8C4-F220DB99D404}"/>
              </a:ext>
            </a:extLst>
          </p:cNvPr>
          <p:cNvSpPr txBox="1"/>
          <p:nvPr/>
        </p:nvSpPr>
        <p:spPr>
          <a:xfrm>
            <a:off x="2751003" y="1945273"/>
            <a:ext cx="2065626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）开启雨课堂授课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ADB625-675A-48F2-9B98-31010EE24F1F}"/>
              </a:ext>
            </a:extLst>
          </p:cNvPr>
          <p:cNvGrpSpPr/>
          <p:nvPr/>
        </p:nvGrpSpPr>
        <p:grpSpPr>
          <a:xfrm>
            <a:off x="3041762" y="2335768"/>
            <a:ext cx="45719" cy="641442"/>
            <a:chOff x="927773" y="2901397"/>
            <a:chExt cx="45719" cy="641442"/>
          </a:xfrm>
          <a:solidFill>
            <a:srgbClr val="DC5233"/>
          </a:solidFill>
        </p:grpSpPr>
        <p:sp>
          <p:nvSpPr>
            <p:cNvPr id="33" name="直接连接符 15">
              <a:extLst>
                <a:ext uri="{FF2B5EF4-FFF2-40B4-BE49-F238E27FC236}">
                  <a16:creationId xmlns:a16="http://schemas.microsoft.com/office/drawing/2014/main" id="{76A08863-E8AB-43EC-B749-82AAEFDAC33B}"/>
                </a:ext>
              </a:extLst>
            </p:cNvPr>
            <p:cNvSpPr/>
            <p:nvPr/>
          </p:nvSpPr>
          <p:spPr>
            <a:xfrm flipH="1" flipV="1">
              <a:off x="949126" y="2901397"/>
              <a:ext cx="0" cy="592410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34" name="流程图: 接点 33">
              <a:extLst>
                <a:ext uri="{FF2B5EF4-FFF2-40B4-BE49-F238E27FC236}">
                  <a16:creationId xmlns:a16="http://schemas.microsoft.com/office/drawing/2014/main" id="{2ADF0C13-CE3E-4A5C-8407-CF679A661D0C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6F434A9-306D-4985-8480-A9A245203FE3}"/>
              </a:ext>
            </a:extLst>
          </p:cNvPr>
          <p:cNvGrpSpPr/>
          <p:nvPr/>
        </p:nvGrpSpPr>
        <p:grpSpPr>
          <a:xfrm>
            <a:off x="-210908" y="271525"/>
            <a:ext cx="6343421" cy="656722"/>
            <a:chOff x="-210908" y="271525"/>
            <a:chExt cx="6343421" cy="656722"/>
          </a:xfrm>
        </p:grpSpPr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C6674DAF-92C0-4EB2-B02D-11B1F1BE8A58}"/>
                </a:ext>
              </a:extLst>
            </p:cNvPr>
            <p:cNvSpPr txBox="1"/>
            <p:nvPr/>
          </p:nvSpPr>
          <p:spPr>
            <a:xfrm>
              <a:off x="569901" y="271525"/>
              <a:ext cx="55626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lang="zh-CN" altLang="en-US" sz="2800" b="1" dirty="0"/>
                <a:t>开启雨课堂授课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3B8B95A-49AB-4FCF-AFCD-1D7AC5C625F8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" name="文本框 23">
            <a:extLst>
              <a:ext uri="{FF2B5EF4-FFF2-40B4-BE49-F238E27FC236}">
                <a16:creationId xmlns:a16="http://schemas.microsoft.com/office/drawing/2014/main" id="{083B922E-6372-4EA8-BF81-BFE30FC9E0C5}"/>
              </a:ext>
            </a:extLst>
          </p:cNvPr>
          <p:cNvSpPr txBox="1"/>
          <p:nvPr/>
        </p:nvSpPr>
        <p:spPr>
          <a:xfrm>
            <a:off x="1328716" y="1206099"/>
            <a:ext cx="3152975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）选择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长江雨课堂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服务器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8D7B5D-8BFE-4623-B101-3A1F10F60271}"/>
              </a:ext>
            </a:extLst>
          </p:cNvPr>
          <p:cNvGrpSpPr/>
          <p:nvPr/>
        </p:nvGrpSpPr>
        <p:grpSpPr>
          <a:xfrm flipH="1">
            <a:off x="1775306" y="1628646"/>
            <a:ext cx="237910" cy="1391640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38" name="直接连接符 15">
              <a:extLst>
                <a:ext uri="{FF2B5EF4-FFF2-40B4-BE49-F238E27FC236}">
                  <a16:creationId xmlns:a16="http://schemas.microsoft.com/office/drawing/2014/main" id="{276B045E-9B7C-4566-8C33-3EE85B1A925B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39" name="流程图: 接点 38">
              <a:extLst>
                <a:ext uri="{FF2B5EF4-FFF2-40B4-BE49-F238E27FC236}">
                  <a16:creationId xmlns:a16="http://schemas.microsoft.com/office/drawing/2014/main" id="{5A5D8FD0-10C2-47AC-83D1-3413BD918B3A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sp>
        <p:nvSpPr>
          <p:cNvPr id="5" name="矩形 20">
            <a:extLst>
              <a:ext uri="{FF2B5EF4-FFF2-40B4-BE49-F238E27FC236}">
                <a16:creationId xmlns:a16="http://schemas.microsoft.com/office/drawing/2014/main" id="{04FD6F1A-F1A3-4D42-9C7B-7ECE7121A535}"/>
              </a:ext>
            </a:extLst>
          </p:cNvPr>
          <p:cNvSpPr/>
          <p:nvPr/>
        </p:nvSpPr>
        <p:spPr>
          <a:xfrm>
            <a:off x="1775306" y="3066349"/>
            <a:ext cx="409424" cy="50940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lnSpc>
                <a:spcPct val="100000"/>
              </a:lnSpc>
              <a:defRPr sz="18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35231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96F261-E30C-483C-AE90-2AB401EEC95B}"/>
              </a:ext>
            </a:extLst>
          </p:cNvPr>
          <p:cNvSpPr/>
          <p:nvPr/>
        </p:nvSpPr>
        <p:spPr bwMode="auto">
          <a:xfrm>
            <a:off x="0" y="6093348"/>
            <a:ext cx="12192000" cy="7646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9CDC0AA7-C217-4446-922B-9968AADA4AF5}"/>
              </a:ext>
            </a:extLst>
          </p:cNvPr>
          <p:cNvSpPr/>
          <p:nvPr/>
        </p:nvSpPr>
        <p:spPr>
          <a:xfrm>
            <a:off x="-604145" y="2284000"/>
            <a:ext cx="2117333" cy="2596445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CB52BEB-CB33-49E0-964B-8CC5ECDDAB4F}"/>
              </a:ext>
            </a:extLst>
          </p:cNvPr>
          <p:cNvGrpSpPr/>
          <p:nvPr/>
        </p:nvGrpSpPr>
        <p:grpSpPr>
          <a:xfrm>
            <a:off x="-1926" y="2968249"/>
            <a:ext cx="1416606" cy="2596445"/>
            <a:chOff x="-13851" y="2768166"/>
            <a:chExt cx="1416606" cy="2596445"/>
          </a:xfrm>
        </p:grpSpPr>
        <p:pic>
          <p:nvPicPr>
            <p:cNvPr id="83" name="图片 82" descr="手机屏幕截图&#10;&#10;描述已自动生成">
              <a:extLst>
                <a:ext uri="{FF2B5EF4-FFF2-40B4-BE49-F238E27FC236}">
                  <a16:creationId xmlns:a16="http://schemas.microsoft.com/office/drawing/2014/main" id="{54E60503-2C7D-4E93-90C2-363411154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448" t="22237" r="11" b="23589"/>
            <a:stretch/>
          </p:blipFill>
          <p:spPr>
            <a:xfrm>
              <a:off x="-13851" y="2768166"/>
              <a:ext cx="1227669" cy="2596445"/>
            </a:xfrm>
            <a:prstGeom prst="rect">
              <a:avLst/>
            </a:prstGeom>
            <a:ln w="12700"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84" name="文本框 23">
              <a:extLst>
                <a:ext uri="{FF2B5EF4-FFF2-40B4-BE49-F238E27FC236}">
                  <a16:creationId xmlns:a16="http://schemas.microsoft.com/office/drawing/2014/main" id="{02666C08-1EDF-43F4-9C05-C435E91CD2AC}"/>
                </a:ext>
              </a:extLst>
            </p:cNvPr>
            <p:cNvSpPr txBox="1"/>
            <p:nvPr/>
          </p:nvSpPr>
          <p:spPr>
            <a:xfrm>
              <a:off x="220807" y="3243528"/>
              <a:ext cx="1181948" cy="3385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>
              <a:spAutoFit/>
            </a:bodyPr>
            <a:lstStyle>
              <a:lvl1pPr>
                <a:defRPr sz="2000">
                  <a:solidFill>
                    <a:srgbClr val="262626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DC5233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DengXian"/>
                </a:rPr>
                <a:t>点击悬浮窗</a:t>
              </a:r>
              <a:endPara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DengXian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EC04DF5-C39E-46B2-9A4F-71C1D76CFC91}"/>
                </a:ext>
              </a:extLst>
            </p:cNvPr>
            <p:cNvGrpSpPr/>
            <p:nvPr/>
          </p:nvGrpSpPr>
          <p:grpSpPr>
            <a:xfrm>
              <a:off x="973419" y="3525210"/>
              <a:ext cx="45719" cy="362960"/>
              <a:chOff x="927773" y="3179879"/>
              <a:chExt cx="45719" cy="362960"/>
            </a:xfrm>
            <a:solidFill>
              <a:srgbClr val="DC5233"/>
            </a:solidFill>
          </p:grpSpPr>
          <p:sp>
            <p:nvSpPr>
              <p:cNvPr id="86" name="直接连接符 15">
                <a:extLst>
                  <a:ext uri="{FF2B5EF4-FFF2-40B4-BE49-F238E27FC236}">
                    <a16:creationId xmlns:a16="http://schemas.microsoft.com/office/drawing/2014/main" id="{C05D377A-1305-43CB-AEB0-D3E91910704A}"/>
                  </a:ext>
                </a:extLst>
              </p:cNvPr>
              <p:cNvSpPr/>
              <p:nvPr/>
            </p:nvSpPr>
            <p:spPr>
              <a:xfrm flipH="1" flipV="1">
                <a:off x="949126" y="3179879"/>
                <a:ext cx="0" cy="313928"/>
              </a:xfrm>
              <a:prstGeom prst="line">
                <a:avLst/>
              </a:prstGeom>
              <a:grpFill/>
              <a:ln w="25400">
                <a:solidFill>
                  <a:srgbClr val="DC5233"/>
                </a:solidFill>
                <a:miter/>
              </a:ln>
            </p:spPr>
            <p:txBody>
              <a:bodyPr lIns="45718" tIns="45718" rIns="45718" bIns="45718"/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00000"/>
                    </a:solidFill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engXian"/>
                  <a:ea typeface="DengXian"/>
                  <a:sym typeface="DengXian"/>
                </a:endParaRPr>
              </a:p>
            </p:txBody>
          </p:sp>
          <p:sp>
            <p:nvSpPr>
              <p:cNvPr id="87" name="流程图: 接点 86">
                <a:extLst>
                  <a:ext uri="{FF2B5EF4-FFF2-40B4-BE49-F238E27FC236}">
                    <a16:creationId xmlns:a16="http://schemas.microsoft.com/office/drawing/2014/main" id="{777E3669-40F4-4447-B111-39BD2CB491FD}"/>
                  </a:ext>
                </a:extLst>
              </p:cNvPr>
              <p:cNvSpPr/>
              <p:nvPr/>
            </p:nvSpPr>
            <p:spPr>
              <a:xfrm>
                <a:off x="927773" y="3497120"/>
                <a:ext cx="45719" cy="45719"/>
              </a:xfrm>
              <a:prstGeom prst="flowChartConnector">
                <a:avLst/>
              </a:prstGeom>
              <a:grpFill/>
              <a:ln w="25400" cap="flat">
                <a:solidFill>
                  <a:srgbClr val="DC5233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8" tIns="45718" rIns="45718" bIns="45718" numCol="1" spcCol="3810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  <a:sym typeface="PingFang SC Regular"/>
                </a:endParaRPr>
              </a:p>
            </p:txBody>
          </p:sp>
        </p:grpSp>
      </p:grpSp>
      <p:sp>
        <p:nvSpPr>
          <p:cNvPr id="88" name="文本框 23">
            <a:extLst>
              <a:ext uri="{FF2B5EF4-FFF2-40B4-BE49-F238E27FC236}">
                <a16:creationId xmlns:a16="http://schemas.microsoft.com/office/drawing/2014/main" id="{0C0A78F8-52AD-4BD9-A0FA-66B5077D1C31}"/>
              </a:ext>
            </a:extLst>
          </p:cNvPr>
          <p:cNvSpPr txBox="1"/>
          <p:nvPr/>
        </p:nvSpPr>
        <p:spPr>
          <a:xfrm>
            <a:off x="1323976" y="2296366"/>
            <a:ext cx="1097179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DengXian"/>
              </a:rPr>
              <a:t>视频直播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DC5233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DengXian"/>
            </a:endParaRP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5126B284-EBD6-4B09-A935-5F85E9F636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046" y="3429000"/>
            <a:ext cx="2447619" cy="1809524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C5DB177D-E4E2-4579-AE35-2626D9A38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6250" y="1568249"/>
            <a:ext cx="1847619" cy="1400000"/>
          </a:xfrm>
          <a:prstGeom prst="rect">
            <a:avLst/>
          </a:pr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F856BCCC-4B52-4982-AB4B-477C1B017D37}"/>
              </a:ext>
            </a:extLst>
          </p:cNvPr>
          <p:cNvGrpSpPr/>
          <p:nvPr/>
        </p:nvGrpSpPr>
        <p:grpSpPr>
          <a:xfrm rot="16200000">
            <a:off x="2129091" y="2238139"/>
            <a:ext cx="45719" cy="720000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92" name="直接连接符 15">
              <a:extLst>
                <a:ext uri="{FF2B5EF4-FFF2-40B4-BE49-F238E27FC236}">
                  <a16:creationId xmlns:a16="http://schemas.microsoft.com/office/drawing/2014/main" id="{14A1BFF2-3A5A-4AB9-91FD-540472E700D0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93" name="流程图: 接点 92">
              <a:extLst>
                <a:ext uri="{FF2B5EF4-FFF2-40B4-BE49-F238E27FC236}">
                  <a16:creationId xmlns:a16="http://schemas.microsoft.com/office/drawing/2014/main" id="{5FFED855-2BB5-43BA-A1AF-C13F1A43B8F6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cxnSp>
        <p:nvCxnSpPr>
          <p:cNvPr id="94" name="直接箭头连接符 93">
            <a:extLst>
              <a:ext uri="{FF2B5EF4-FFF2-40B4-BE49-F238E27FC236}">
                <a16:creationId xmlns:a16="http://schemas.microsoft.com/office/drawing/2014/main" id="{43CA9558-2031-4C96-A4CA-FA3AA0A274FE}"/>
              </a:ext>
            </a:extLst>
          </p:cNvPr>
          <p:cNvCxnSpPr/>
          <p:nvPr/>
        </p:nvCxnSpPr>
        <p:spPr bwMode="auto">
          <a:xfrm>
            <a:off x="1318505" y="4223084"/>
            <a:ext cx="38936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3B667128-70DA-4967-B9FE-5FB96321A29C}"/>
              </a:ext>
            </a:extLst>
          </p:cNvPr>
          <p:cNvCxnSpPr>
            <a:cxnSpLocks/>
          </p:cNvCxnSpPr>
          <p:nvPr/>
        </p:nvCxnSpPr>
        <p:spPr bwMode="auto">
          <a:xfrm flipV="1">
            <a:off x="2790712" y="2964686"/>
            <a:ext cx="0" cy="42780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id="{7F8A7A6A-4A97-48EE-948C-4B7F6FC55749}"/>
              </a:ext>
            </a:extLst>
          </p:cNvPr>
          <p:cNvSpPr/>
          <p:nvPr/>
        </p:nvSpPr>
        <p:spPr bwMode="auto">
          <a:xfrm>
            <a:off x="1864282" y="3855144"/>
            <a:ext cx="574485" cy="608571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7561986-0956-4379-85E0-C25D6B06461A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36" name="标题 1">
              <a:extLst>
                <a:ext uri="{FF2B5EF4-FFF2-40B4-BE49-F238E27FC236}">
                  <a16:creationId xmlns:a16="http://schemas.microsoft.com/office/drawing/2014/main" id="{9064207E-3468-420C-9928-7245F3B37350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教师开启音视频直播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F8C94EC8-5792-4203-8897-CDFE5F9AF533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9599F0D6-5DCC-4883-8775-BE348E1FD400}"/>
              </a:ext>
            </a:extLst>
          </p:cNvPr>
          <p:cNvSpPr/>
          <p:nvPr/>
        </p:nvSpPr>
        <p:spPr>
          <a:xfrm>
            <a:off x="5598460" y="1458706"/>
            <a:ext cx="5834152" cy="4308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44B2A5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支持多个画面源共存：教师可以在展示自己屏幕的同时“真人出镜”。</a:t>
            </a:r>
            <a:endParaRPr lang="en-US" altLang="zh-CN" sz="2000" dirty="0">
              <a:solidFill>
                <a:srgbClr val="333333"/>
              </a:solidFill>
              <a:latin typeface="+mn-ea"/>
              <a:ea typeface="+mn-ea"/>
            </a:endParaRPr>
          </a:p>
          <a:p>
            <a:pPr marL="342900" indent="-342900">
              <a:lnSpc>
                <a:spcPct val="200000"/>
              </a:lnSpc>
              <a:buClr>
                <a:srgbClr val="44B2A5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语音直播支持系统声音，支持降噪等高级设置。</a:t>
            </a:r>
            <a:endParaRPr lang="en-US" altLang="zh-CN" sz="2000" dirty="0">
              <a:solidFill>
                <a:srgbClr val="333333"/>
              </a:solidFill>
              <a:latin typeface="+mn-ea"/>
              <a:ea typeface="+mn-ea"/>
            </a:endParaRPr>
          </a:p>
          <a:p>
            <a:pPr marL="342900" indent="-342900">
              <a:lnSpc>
                <a:spcPct val="200000"/>
              </a:lnSpc>
              <a:buClr>
                <a:srgbClr val="44B2A5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视频直播性能更好，支持自己调整分辨率、码率、帧率。</a:t>
            </a:r>
            <a:endParaRPr lang="en-US" altLang="zh-CN" sz="2000" dirty="0">
              <a:solidFill>
                <a:srgbClr val="333333"/>
              </a:solidFill>
              <a:latin typeface="+mn-ea"/>
              <a:ea typeface="+mn-ea"/>
            </a:endParaRPr>
          </a:p>
          <a:p>
            <a:pPr marL="342900" indent="-342900">
              <a:lnSpc>
                <a:spcPct val="200000"/>
              </a:lnSpc>
              <a:buClr>
                <a:srgbClr val="44B2A5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摄像头直播支持美颜。</a:t>
            </a:r>
            <a:endParaRPr lang="en-US" altLang="zh-CN" sz="2000" dirty="0">
              <a:solidFill>
                <a:srgbClr val="333333"/>
              </a:solidFill>
              <a:latin typeface="+mn-ea"/>
              <a:ea typeface="+mn-ea"/>
            </a:endParaRPr>
          </a:p>
          <a:p>
            <a:pPr marL="342900" indent="-342900">
              <a:lnSpc>
                <a:spcPct val="200000"/>
              </a:lnSpc>
              <a:buClr>
                <a:srgbClr val="44B2A5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直播浮窗可以监控当前直播的</a:t>
            </a:r>
            <a:r>
              <a:rPr lang="en-US" altLang="zh-CN" sz="2000" dirty="0">
                <a:solidFill>
                  <a:srgbClr val="333333"/>
                </a:solidFill>
                <a:latin typeface="+mn-ea"/>
                <a:ea typeface="+mn-ea"/>
              </a:rPr>
              <a:t>CPU</a:t>
            </a: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占用情况。</a:t>
            </a:r>
          </a:p>
        </p:txBody>
      </p:sp>
      <p:sp>
        <p:nvSpPr>
          <p:cNvPr id="39" name="文本框 23">
            <a:extLst>
              <a:ext uri="{FF2B5EF4-FFF2-40B4-BE49-F238E27FC236}">
                <a16:creationId xmlns:a16="http://schemas.microsoft.com/office/drawing/2014/main" id="{338E0D0C-5867-44D6-81C1-997A38C1D820}"/>
              </a:ext>
            </a:extLst>
          </p:cNvPr>
          <p:cNvSpPr txBox="1"/>
          <p:nvPr/>
        </p:nvSpPr>
        <p:spPr>
          <a:xfrm>
            <a:off x="1323975" y="1867997"/>
            <a:ext cx="1097179" cy="313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DengXian"/>
              </a:rPr>
              <a:t>语音直播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DC5233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DengXian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65B2AD4-3795-4115-AE40-F1DE541E844C}"/>
              </a:ext>
            </a:extLst>
          </p:cNvPr>
          <p:cNvGrpSpPr/>
          <p:nvPr/>
        </p:nvGrpSpPr>
        <p:grpSpPr>
          <a:xfrm rot="16200000">
            <a:off x="2129092" y="1821458"/>
            <a:ext cx="45719" cy="720000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46" name="直接连接符 15">
              <a:extLst>
                <a:ext uri="{FF2B5EF4-FFF2-40B4-BE49-F238E27FC236}">
                  <a16:creationId xmlns:a16="http://schemas.microsoft.com/office/drawing/2014/main" id="{3E64339D-3B4A-462B-BC18-C3D71A139144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47" name="流程图: 接点 46">
              <a:extLst>
                <a:ext uri="{FF2B5EF4-FFF2-40B4-BE49-F238E27FC236}">
                  <a16:creationId xmlns:a16="http://schemas.microsoft.com/office/drawing/2014/main" id="{8B15A5BF-A87D-4D6F-8AA9-38562D8A8C3B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03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社交网站的手机截图&#10;&#10;描述已自动生成">
            <a:extLst>
              <a:ext uri="{FF2B5EF4-FFF2-40B4-BE49-F238E27FC236}">
                <a16:creationId xmlns:a16="http://schemas.microsoft.com/office/drawing/2014/main" id="{4DD8B3FC-B24E-4A8D-8D7A-412813F65F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1" b="27677"/>
          <a:stretch/>
        </p:blipFill>
        <p:spPr>
          <a:xfrm>
            <a:off x="4811392" y="2050289"/>
            <a:ext cx="2586543" cy="3894429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pic>
        <p:nvPicPr>
          <p:cNvPr id="6" name="图片 5" descr="社交网站的手机截图&#10;&#10;描述已自动生成">
            <a:extLst>
              <a:ext uri="{FF2B5EF4-FFF2-40B4-BE49-F238E27FC236}">
                <a16:creationId xmlns:a16="http://schemas.microsoft.com/office/drawing/2014/main" id="{17EDE9BF-7634-48F9-9AFC-D8D69F3FA8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1" b="27677"/>
          <a:stretch/>
        </p:blipFill>
        <p:spPr>
          <a:xfrm>
            <a:off x="8223385" y="2050286"/>
            <a:ext cx="2586543" cy="3894430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DF4BBB01-BFA8-43CC-B496-7540E5AE80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9" t="7554" r="26556" b="51213"/>
          <a:stretch/>
        </p:blipFill>
        <p:spPr>
          <a:xfrm>
            <a:off x="8575490" y="2962794"/>
            <a:ext cx="1882332" cy="1305338"/>
          </a:xfrm>
          <a:prstGeom prst="rect">
            <a:avLst/>
          </a:prstGeom>
        </p:spPr>
      </p:pic>
      <p:sp>
        <p:nvSpPr>
          <p:cNvPr id="12" name="文本框 23">
            <a:extLst>
              <a:ext uri="{FF2B5EF4-FFF2-40B4-BE49-F238E27FC236}">
                <a16:creationId xmlns:a16="http://schemas.microsoft.com/office/drawing/2014/main" id="{7A6BD207-D2C5-4600-8CFA-5A2948BCAA8C}"/>
              </a:ext>
            </a:extLst>
          </p:cNvPr>
          <p:cNvSpPr txBox="1"/>
          <p:nvPr/>
        </p:nvSpPr>
        <p:spPr>
          <a:xfrm>
            <a:off x="6028997" y="1302791"/>
            <a:ext cx="1629854" cy="313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DengXian"/>
              </a:rPr>
              <a:t>点击观看直播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DengXian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2B058A16-D52E-4BBF-9BED-7D0B31E4E59D}"/>
              </a:ext>
            </a:extLst>
          </p:cNvPr>
          <p:cNvSpPr txBox="1"/>
          <p:nvPr/>
        </p:nvSpPr>
        <p:spPr>
          <a:xfrm>
            <a:off x="1169998" y="1190253"/>
            <a:ext cx="3170195" cy="6124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 numCol="1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学生手机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微信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收到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上课提醒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，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点击推送提醒即可进入课堂。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pic>
        <p:nvPicPr>
          <p:cNvPr id="18" name="图片 17" descr="手机屏幕截图&#10;&#10;描述已自动生成">
            <a:extLst>
              <a:ext uri="{FF2B5EF4-FFF2-40B4-BE49-F238E27FC236}">
                <a16:creationId xmlns:a16="http://schemas.microsoft.com/office/drawing/2014/main" id="{05B7180C-27D6-48C4-8D64-732EBE3237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" b="26228"/>
          <a:stretch/>
        </p:blipFill>
        <p:spPr>
          <a:xfrm>
            <a:off x="1331985" y="2050290"/>
            <a:ext cx="2590028" cy="3894428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sp>
        <p:nvSpPr>
          <p:cNvPr id="19" name="矩形 30">
            <a:extLst>
              <a:ext uri="{FF2B5EF4-FFF2-40B4-BE49-F238E27FC236}">
                <a16:creationId xmlns:a16="http://schemas.microsoft.com/office/drawing/2014/main" id="{EE309632-D1DF-4FFF-9FA1-05C190A18BA6}"/>
              </a:ext>
            </a:extLst>
          </p:cNvPr>
          <p:cNvSpPr/>
          <p:nvPr/>
        </p:nvSpPr>
        <p:spPr>
          <a:xfrm>
            <a:off x="1466932" y="2783944"/>
            <a:ext cx="2363959" cy="1931231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46E2E7F-2E54-437C-B2C6-C0DCA236D499}"/>
              </a:ext>
            </a:extLst>
          </p:cNvPr>
          <p:cNvGrpSpPr/>
          <p:nvPr/>
        </p:nvGrpSpPr>
        <p:grpSpPr>
          <a:xfrm>
            <a:off x="2709377" y="1823349"/>
            <a:ext cx="45719" cy="1165826"/>
            <a:chOff x="927773" y="2377013"/>
            <a:chExt cx="45719" cy="1165826"/>
          </a:xfrm>
          <a:solidFill>
            <a:srgbClr val="DC5233"/>
          </a:solidFill>
        </p:grpSpPr>
        <p:sp>
          <p:nvSpPr>
            <p:cNvPr id="21" name="直接连接符 15">
              <a:extLst>
                <a:ext uri="{FF2B5EF4-FFF2-40B4-BE49-F238E27FC236}">
                  <a16:creationId xmlns:a16="http://schemas.microsoft.com/office/drawing/2014/main" id="{2632B5AB-B8B3-4328-AEAB-34DFDA83ACAC}"/>
                </a:ext>
              </a:extLst>
            </p:cNvPr>
            <p:cNvSpPr/>
            <p:nvPr/>
          </p:nvSpPr>
          <p:spPr>
            <a:xfrm flipV="1">
              <a:off x="949125" y="2377013"/>
              <a:ext cx="2845" cy="1116793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57567A61-F9FD-4A1C-8ED1-5A27732B60C8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498500C4-06D4-423E-A67E-25BC88C017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3710" y="2662513"/>
            <a:ext cx="2061905" cy="242857"/>
          </a:xfrm>
          <a:prstGeom prst="rect">
            <a:avLst/>
          </a:prstGeom>
        </p:spPr>
      </p:pic>
      <p:sp>
        <p:nvSpPr>
          <p:cNvPr id="8" name="矩形 30">
            <a:extLst>
              <a:ext uri="{FF2B5EF4-FFF2-40B4-BE49-F238E27FC236}">
                <a16:creationId xmlns:a16="http://schemas.microsoft.com/office/drawing/2014/main" id="{E632E157-14A5-4640-8BC9-EE21BAAD56D2}"/>
              </a:ext>
            </a:extLst>
          </p:cNvPr>
          <p:cNvSpPr/>
          <p:nvPr/>
        </p:nvSpPr>
        <p:spPr>
          <a:xfrm>
            <a:off x="5144932" y="2636920"/>
            <a:ext cx="1959044" cy="314819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2B34E9B-EB6E-4B3B-8FA9-BDABD30EE02E}"/>
              </a:ext>
            </a:extLst>
          </p:cNvPr>
          <p:cNvGrpSpPr/>
          <p:nvPr/>
        </p:nvGrpSpPr>
        <p:grpSpPr>
          <a:xfrm>
            <a:off x="6798205" y="1618116"/>
            <a:ext cx="45719" cy="1165826"/>
            <a:chOff x="927773" y="2377013"/>
            <a:chExt cx="45719" cy="1165826"/>
          </a:xfrm>
          <a:solidFill>
            <a:srgbClr val="DC5233"/>
          </a:solidFill>
        </p:grpSpPr>
        <p:sp>
          <p:nvSpPr>
            <p:cNvPr id="10" name="直接连接符 15">
              <a:extLst>
                <a:ext uri="{FF2B5EF4-FFF2-40B4-BE49-F238E27FC236}">
                  <a16:creationId xmlns:a16="http://schemas.microsoft.com/office/drawing/2014/main" id="{D8B8554E-6F2A-457F-B5DC-08136EDF8151}"/>
                </a:ext>
              </a:extLst>
            </p:cNvPr>
            <p:cNvSpPr/>
            <p:nvPr/>
          </p:nvSpPr>
          <p:spPr>
            <a:xfrm flipV="1">
              <a:off x="949125" y="2377013"/>
              <a:ext cx="2845" cy="1116793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1" name="流程图: 接点 10">
              <a:extLst>
                <a:ext uri="{FF2B5EF4-FFF2-40B4-BE49-F238E27FC236}">
                  <a16:creationId xmlns:a16="http://schemas.microsoft.com/office/drawing/2014/main" id="{E1D6193F-167E-4EDB-B3FF-5E4F1B4257B0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32079F9-2A01-489C-96D5-17E4BEBB54CB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B6D862D1-D8D3-4832-BD6C-39C4FE9F105C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学生如何观看课程直播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B9AEF20D-2B7B-42EF-B5A1-0E4007C9CDA2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105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504BA71-B59D-40FC-865F-58D7003AC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049" y="2088310"/>
            <a:ext cx="8780385" cy="3875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4BD7A54-3EE6-4467-B7B5-381E84BB976F}"/>
              </a:ext>
            </a:extLst>
          </p:cNvPr>
          <p:cNvSpPr/>
          <p:nvPr/>
        </p:nvSpPr>
        <p:spPr>
          <a:xfrm>
            <a:off x="2629362" y="2447362"/>
            <a:ext cx="684000" cy="765510"/>
          </a:xfrm>
          <a:prstGeom prst="rect">
            <a:avLst/>
          </a:prstGeom>
          <a:noFill/>
          <a:ln w="28575" cap="flat">
            <a:solidFill>
              <a:srgbClr val="DC5233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cs typeface="DengXian"/>
              <a:sym typeface="DengXian"/>
            </a:endParaRPr>
          </a:p>
        </p:txBody>
      </p:sp>
      <p:sp>
        <p:nvSpPr>
          <p:cNvPr id="5" name="文本框 23">
            <a:extLst>
              <a:ext uri="{FF2B5EF4-FFF2-40B4-BE49-F238E27FC236}">
                <a16:creationId xmlns:a16="http://schemas.microsoft.com/office/drawing/2014/main" id="{F335CFC0-24E3-45C8-A740-271F46C00D5B}"/>
              </a:ext>
            </a:extLst>
          </p:cNvPr>
          <p:cNvSpPr txBox="1"/>
          <p:nvPr/>
        </p:nvSpPr>
        <p:spPr>
          <a:xfrm>
            <a:off x="1611049" y="1259276"/>
            <a:ext cx="8043223" cy="400105"/>
          </a:xfrm>
          <a:prstGeom prst="rect">
            <a:avLst/>
          </a:prstGeom>
          <a:solidFill>
            <a:srgbClr val="DC5233"/>
          </a:solidFill>
          <a:ln w="12700">
            <a:solidFill>
              <a:srgbClr val="DC5233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授课完成，在导航栏中：点击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【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雨课堂插件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】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选项卡中的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【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结束授课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DengXian"/>
              </a:rPr>
              <a:t>】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  <a:sym typeface="DengXian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E2D7222-6156-403C-91D7-C69E91BD86B1}"/>
              </a:ext>
            </a:extLst>
          </p:cNvPr>
          <p:cNvGrpSpPr/>
          <p:nvPr/>
        </p:nvGrpSpPr>
        <p:grpSpPr>
          <a:xfrm>
            <a:off x="8663832" y="1692365"/>
            <a:ext cx="45719" cy="362960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18" name="直接连接符 17">
              <a:extLst>
                <a:ext uri="{FF2B5EF4-FFF2-40B4-BE49-F238E27FC236}">
                  <a16:creationId xmlns:a16="http://schemas.microsoft.com/office/drawing/2014/main" id="{E810F3E9-B1F2-4A4F-BF83-B9D9A801C60F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cs typeface="+mn-cs"/>
                <a:sym typeface="DengXian"/>
              </a:endParaRPr>
            </a:p>
          </p:txBody>
        </p:sp>
        <p:sp>
          <p:nvSpPr>
            <p:cNvPr id="19" name="流程图: 接点 18">
              <a:extLst>
                <a:ext uri="{FF2B5EF4-FFF2-40B4-BE49-F238E27FC236}">
                  <a16:creationId xmlns:a16="http://schemas.microsoft.com/office/drawing/2014/main" id="{12FF2EF0-6F82-44E5-B420-7F67BB1390E8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995D50D3-C410-423B-9718-4ED345F338FE}"/>
              </a:ext>
            </a:extLst>
          </p:cNvPr>
          <p:cNvSpPr/>
          <p:nvPr/>
        </p:nvSpPr>
        <p:spPr>
          <a:xfrm>
            <a:off x="8321832" y="2088310"/>
            <a:ext cx="684000" cy="324000"/>
          </a:xfrm>
          <a:prstGeom prst="rect">
            <a:avLst/>
          </a:prstGeom>
          <a:noFill/>
          <a:ln w="28575" cap="flat">
            <a:solidFill>
              <a:srgbClr val="DC5233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cs typeface="DengXian"/>
              <a:sym typeface="DengXian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BC699A64-AE12-43CA-B1AB-01C7BC3F3827}"/>
              </a:ext>
            </a:extLst>
          </p:cNvPr>
          <p:cNvCxnSpPr/>
          <p:nvPr/>
        </p:nvCxnSpPr>
        <p:spPr bwMode="auto">
          <a:xfrm flipH="1">
            <a:off x="3313362" y="2412310"/>
            <a:ext cx="5008470" cy="350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1F535F6-ABA5-4085-AA8C-C13A298E826A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6" name="标题 1">
              <a:extLst>
                <a:ext uri="{FF2B5EF4-FFF2-40B4-BE49-F238E27FC236}">
                  <a16:creationId xmlns:a16="http://schemas.microsoft.com/office/drawing/2014/main" id="{AB66F2D3-C925-4C39-9F48-B889D03F9FAB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退出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PPT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放映，结束授课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8B783F6-3E6E-4C37-8A2C-D6D2F0513B52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3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FE1C48B5-2D64-43C9-9D40-0AEFC2335BBD}"/>
              </a:ext>
            </a:extLst>
          </p:cNvPr>
          <p:cNvSpPr/>
          <p:nvPr/>
        </p:nvSpPr>
        <p:spPr bwMode="auto">
          <a:xfrm>
            <a:off x="0" y="6220962"/>
            <a:ext cx="12192000" cy="6370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pic>
        <p:nvPicPr>
          <p:cNvPr id="2" name="图片 1" descr="手机屏幕截图&#10;&#10;描述已自动生成">
            <a:extLst>
              <a:ext uri="{FF2B5EF4-FFF2-40B4-BE49-F238E27FC236}">
                <a16:creationId xmlns:a16="http://schemas.microsoft.com/office/drawing/2014/main" id="{6DFB8117-716D-487C-A5B6-476483344E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"/>
          <a:stretch/>
        </p:blipFill>
        <p:spPr>
          <a:xfrm>
            <a:off x="650385" y="1395664"/>
            <a:ext cx="2040356" cy="4247146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pic>
        <p:nvPicPr>
          <p:cNvPr id="3" name="图片 2" descr="手机屏幕截图&#10;&#10;描述已自动生成">
            <a:extLst>
              <a:ext uri="{FF2B5EF4-FFF2-40B4-BE49-F238E27FC236}">
                <a16:creationId xmlns:a16="http://schemas.microsoft.com/office/drawing/2014/main" id="{730DD8E7-A037-4B6F-A5B8-5C9C6B32CD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7"/>
          <a:stretch/>
        </p:blipFill>
        <p:spPr>
          <a:xfrm>
            <a:off x="3460469" y="1395664"/>
            <a:ext cx="2040356" cy="4247146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pic>
        <p:nvPicPr>
          <p:cNvPr id="4" name="图片 3" descr="手机屏幕截图&#10;&#10;描述已自动生成">
            <a:extLst>
              <a:ext uri="{FF2B5EF4-FFF2-40B4-BE49-F238E27FC236}">
                <a16:creationId xmlns:a16="http://schemas.microsoft.com/office/drawing/2014/main" id="{A281E14D-DD7B-4383-85D5-F3C61451F2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3"/>
          <a:stretch/>
        </p:blipFill>
        <p:spPr>
          <a:xfrm>
            <a:off x="6270553" y="1395664"/>
            <a:ext cx="2033914" cy="4247146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pic>
        <p:nvPicPr>
          <p:cNvPr id="5" name="图片 4" descr="手机屏幕截图&#10;&#10;描述已自动生成">
            <a:extLst>
              <a:ext uri="{FF2B5EF4-FFF2-40B4-BE49-F238E27FC236}">
                <a16:creationId xmlns:a16="http://schemas.microsoft.com/office/drawing/2014/main" id="{6B395B48-29A4-4CF2-B294-A062D26AE2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8"/>
          <a:stretch/>
        </p:blipFill>
        <p:spPr>
          <a:xfrm>
            <a:off x="9073354" y="1395665"/>
            <a:ext cx="2031502" cy="4247146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9117665-DE39-465A-809C-5B408C81CCF6}"/>
              </a:ext>
            </a:extLst>
          </p:cNvPr>
          <p:cNvSpPr/>
          <p:nvPr/>
        </p:nvSpPr>
        <p:spPr>
          <a:xfrm>
            <a:off x="454629" y="5799221"/>
            <a:ext cx="2648361" cy="744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73660" lvl="0" indent="0" algn="l" defTabSz="914400" rtl="0" eaLnBrk="1" fontAlgn="auto" latinLnBrk="0" hangingPunct="0">
              <a:lnSpc>
                <a:spcPct val="140000"/>
              </a:lnSpc>
              <a:spcBef>
                <a:spcPts val="9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点击雨课堂公众号左下角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我的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】-【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课程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29DCA4-FF8D-4689-BE74-F18AC46DCF16}"/>
              </a:ext>
            </a:extLst>
          </p:cNvPr>
          <p:cNvSpPr/>
          <p:nvPr/>
        </p:nvSpPr>
        <p:spPr>
          <a:xfrm>
            <a:off x="3184656" y="5814327"/>
            <a:ext cx="2648361" cy="744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73660" lvl="0" indent="0" algn="l" defTabSz="914400" rtl="0" eaLnBrk="1" fontAlgn="auto" latinLnBrk="0" hangingPunct="0">
              <a:lnSpc>
                <a:spcPct val="140000"/>
              </a:lnSpc>
              <a:spcBef>
                <a:spcPts val="9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我听的课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选择课程班级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60B20D-6B3B-4091-A6D0-43C853DD8246}"/>
              </a:ext>
            </a:extLst>
          </p:cNvPr>
          <p:cNvSpPr/>
          <p:nvPr/>
        </p:nvSpPr>
        <p:spPr>
          <a:xfrm>
            <a:off x="6096000" y="5814327"/>
            <a:ext cx="2516073" cy="39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73660" lvl="0" indent="0" algn="l" defTabSz="914400" rtl="0" eaLnBrk="1" fontAlgn="auto" latinLnBrk="0" hangingPunct="0">
              <a:lnSpc>
                <a:spcPct val="140000"/>
              </a:lnSpc>
              <a:spcBef>
                <a:spcPts val="9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选择需要复习的学习日志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311DFF1-6B48-4D29-8AC4-4C4B7CB8502F}"/>
              </a:ext>
            </a:extLst>
          </p:cNvPr>
          <p:cNvSpPr/>
          <p:nvPr/>
        </p:nvSpPr>
        <p:spPr>
          <a:xfrm>
            <a:off x="8875056" y="5879271"/>
            <a:ext cx="2862315" cy="744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73660" lvl="0" indent="0" algn="l" defTabSz="914400" rtl="0" eaLnBrk="1" fontAlgn="auto" latinLnBrk="0" hangingPunct="0">
              <a:lnSpc>
                <a:spcPct val="140000"/>
              </a:lnSpc>
              <a:spcBef>
                <a:spcPts val="9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点击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直播回放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，就可观看视频直播的回放内容。</a:t>
            </a:r>
          </a:p>
        </p:txBody>
      </p:sp>
      <p:sp>
        <p:nvSpPr>
          <p:cNvPr id="10" name="箭头: V 形 9">
            <a:extLst>
              <a:ext uri="{FF2B5EF4-FFF2-40B4-BE49-F238E27FC236}">
                <a16:creationId xmlns:a16="http://schemas.microsoft.com/office/drawing/2014/main" id="{F0F66D8D-BD92-4DAE-BA0F-187EB35E9B29}"/>
              </a:ext>
            </a:extLst>
          </p:cNvPr>
          <p:cNvSpPr/>
          <p:nvPr/>
        </p:nvSpPr>
        <p:spPr>
          <a:xfrm>
            <a:off x="3000143" y="3410953"/>
            <a:ext cx="205694" cy="216568"/>
          </a:xfrm>
          <a:prstGeom prst="chevron">
            <a:avLst/>
          </a:prstGeom>
          <a:solidFill>
            <a:srgbClr val="DC5233"/>
          </a:solidFill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id="{58D0760C-5D33-43B6-B23C-BD3D8FF1C2A1}"/>
              </a:ext>
            </a:extLst>
          </p:cNvPr>
          <p:cNvSpPr/>
          <p:nvPr/>
        </p:nvSpPr>
        <p:spPr>
          <a:xfrm>
            <a:off x="5755457" y="3410953"/>
            <a:ext cx="205694" cy="216568"/>
          </a:xfrm>
          <a:prstGeom prst="chevron">
            <a:avLst/>
          </a:prstGeom>
          <a:solidFill>
            <a:srgbClr val="DC5233"/>
          </a:solidFill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sp>
        <p:nvSpPr>
          <p:cNvPr id="12" name="箭头: V 形 11">
            <a:extLst>
              <a:ext uri="{FF2B5EF4-FFF2-40B4-BE49-F238E27FC236}">
                <a16:creationId xmlns:a16="http://schemas.microsoft.com/office/drawing/2014/main" id="{0EF2989A-2857-4BCF-9AD4-000FC521BFB7}"/>
              </a:ext>
            </a:extLst>
          </p:cNvPr>
          <p:cNvSpPr/>
          <p:nvPr/>
        </p:nvSpPr>
        <p:spPr>
          <a:xfrm>
            <a:off x="8621238" y="3410953"/>
            <a:ext cx="205694" cy="216568"/>
          </a:xfrm>
          <a:prstGeom prst="chevron">
            <a:avLst/>
          </a:prstGeom>
          <a:solidFill>
            <a:srgbClr val="DC5233"/>
          </a:solidFill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sp>
        <p:nvSpPr>
          <p:cNvPr id="13" name="矩形 28">
            <a:extLst>
              <a:ext uri="{FF2B5EF4-FFF2-40B4-BE49-F238E27FC236}">
                <a16:creationId xmlns:a16="http://schemas.microsoft.com/office/drawing/2014/main" id="{C96F50E8-E4E8-494A-9754-009E8E1AF729}"/>
              </a:ext>
            </a:extLst>
          </p:cNvPr>
          <p:cNvSpPr/>
          <p:nvPr/>
        </p:nvSpPr>
        <p:spPr>
          <a:xfrm>
            <a:off x="914401" y="4510320"/>
            <a:ext cx="524434" cy="264255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4" name="直线连接符 31">
            <a:extLst>
              <a:ext uri="{FF2B5EF4-FFF2-40B4-BE49-F238E27FC236}">
                <a16:creationId xmlns:a16="http://schemas.microsoft.com/office/drawing/2014/main" id="{2112C656-1E5B-4785-9D53-420C4F75DDDE}"/>
              </a:ext>
            </a:extLst>
          </p:cNvPr>
          <p:cNvSpPr/>
          <p:nvPr/>
        </p:nvSpPr>
        <p:spPr>
          <a:xfrm>
            <a:off x="1183397" y="4824664"/>
            <a:ext cx="0" cy="924468"/>
          </a:xfrm>
          <a:prstGeom prst="line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5" name="矩形 28">
            <a:extLst>
              <a:ext uri="{FF2B5EF4-FFF2-40B4-BE49-F238E27FC236}">
                <a16:creationId xmlns:a16="http://schemas.microsoft.com/office/drawing/2014/main" id="{DE84FD61-0EFA-40D5-803F-3177F94893C6}"/>
              </a:ext>
            </a:extLst>
          </p:cNvPr>
          <p:cNvSpPr/>
          <p:nvPr/>
        </p:nvSpPr>
        <p:spPr>
          <a:xfrm>
            <a:off x="3459628" y="2202719"/>
            <a:ext cx="2041196" cy="552514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6" name="矩形 28">
            <a:extLst>
              <a:ext uri="{FF2B5EF4-FFF2-40B4-BE49-F238E27FC236}">
                <a16:creationId xmlns:a16="http://schemas.microsoft.com/office/drawing/2014/main" id="{3E0062F7-0B14-4EFB-9FB3-367EF2BDA31F}"/>
              </a:ext>
            </a:extLst>
          </p:cNvPr>
          <p:cNvSpPr/>
          <p:nvPr/>
        </p:nvSpPr>
        <p:spPr>
          <a:xfrm>
            <a:off x="6448396" y="3293879"/>
            <a:ext cx="1757141" cy="270241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7" name="矩形 28">
            <a:extLst>
              <a:ext uri="{FF2B5EF4-FFF2-40B4-BE49-F238E27FC236}">
                <a16:creationId xmlns:a16="http://schemas.microsoft.com/office/drawing/2014/main" id="{07FDE3B0-3BA4-473E-B799-BC9F22D01222}"/>
              </a:ext>
            </a:extLst>
          </p:cNvPr>
          <p:cNvSpPr/>
          <p:nvPr/>
        </p:nvSpPr>
        <p:spPr>
          <a:xfrm>
            <a:off x="10407764" y="3293880"/>
            <a:ext cx="697092" cy="33364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8" name="直线连接符 31">
            <a:extLst>
              <a:ext uri="{FF2B5EF4-FFF2-40B4-BE49-F238E27FC236}">
                <a16:creationId xmlns:a16="http://schemas.microsoft.com/office/drawing/2014/main" id="{BEB7987A-36B4-46F2-A200-77266CA1EA91}"/>
              </a:ext>
            </a:extLst>
          </p:cNvPr>
          <p:cNvSpPr/>
          <p:nvPr/>
        </p:nvSpPr>
        <p:spPr>
          <a:xfrm flipH="1">
            <a:off x="10924381" y="3627521"/>
            <a:ext cx="1" cy="2251750"/>
          </a:xfrm>
          <a:prstGeom prst="line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0004BA8-9960-4343-9E78-BBAF40F66EDB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5C3C68CF-20AA-4050-8C37-2DE8BC673910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学生观看课程回放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DEFE32A-AD06-4241-89BD-8F455F5E7240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551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D26C81-8F14-47C6-93E3-9D2E795946E3}"/>
              </a:ext>
            </a:extLst>
          </p:cNvPr>
          <p:cNvSpPr txBox="1"/>
          <p:nvPr/>
        </p:nvSpPr>
        <p:spPr>
          <a:xfrm>
            <a:off x="660399" y="1608516"/>
            <a:ext cx="4600812" cy="869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直播回放支持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删除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下载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转存到云盘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方便老师更好的管理直播回放音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视频。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2ADA978-E64C-40F2-AEB0-59A28AA7A7C7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83DD26AB-3A34-469D-AFDC-D42CE72B44B3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直播回放管理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5BBB431-79EE-4FDA-8D55-9BFCD5C7A63F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8E76412E-5374-42CC-A84E-F54A800A9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409" y="1772888"/>
            <a:ext cx="5682491" cy="4065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6CEF6ED-EFC0-420B-A54E-4B05286BCB34}"/>
              </a:ext>
            </a:extLst>
          </p:cNvPr>
          <p:cNvSpPr txBox="1"/>
          <p:nvPr/>
        </p:nvSpPr>
        <p:spPr>
          <a:xfrm>
            <a:off x="660399" y="2886911"/>
            <a:ext cx="5071423" cy="2951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具体操作如下：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登录长江雨课堂网页版：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6DFF"/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  <a:sym typeface="Microsoft YaHei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changjiang.yuketang.cn </a:t>
            </a:r>
          </a:p>
          <a:p>
            <a:pPr marR="0" lvl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选择需要下载直播回放的班级，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点击进入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直播回放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】-【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直播回放管理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直播回放管理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中，对当前课堂的直播回放进行管理。</a:t>
            </a:r>
          </a:p>
        </p:txBody>
      </p:sp>
    </p:spTree>
    <p:extLst>
      <p:ext uri="{BB962C8B-B14F-4D97-AF65-F5344CB8AC3E}">
        <p14:creationId xmlns:p14="http://schemas.microsoft.com/office/powerpoint/2010/main" val="156644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AC57C9-50EA-430F-AAF0-42F1BFCE76DB}"/>
              </a:ext>
            </a:extLst>
          </p:cNvPr>
          <p:cNvGrpSpPr/>
          <p:nvPr/>
        </p:nvGrpSpPr>
        <p:grpSpPr>
          <a:xfrm>
            <a:off x="3152694" y="2803550"/>
            <a:ext cx="5886612" cy="1250899"/>
            <a:chOff x="3173620" y="2629022"/>
            <a:chExt cx="5886612" cy="125089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B49794F-0828-4009-87B6-80B7E0EF1A90}"/>
                </a:ext>
              </a:extLst>
            </p:cNvPr>
            <p:cNvGrpSpPr/>
            <p:nvPr/>
          </p:nvGrpSpPr>
          <p:grpSpPr>
            <a:xfrm>
              <a:off x="3173620" y="2629022"/>
              <a:ext cx="1252938" cy="1250899"/>
              <a:chOff x="1837288" y="1929285"/>
              <a:chExt cx="832057" cy="830704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E1B77FA6-FC2B-4029-A4CE-9DCCFA16E0D7}"/>
                  </a:ext>
                </a:extLst>
              </p:cNvPr>
              <p:cNvSpPr/>
              <p:nvPr/>
            </p:nvSpPr>
            <p:spPr bwMode="auto">
              <a:xfrm>
                <a:off x="1837288" y="1929285"/>
                <a:ext cx="629156" cy="629156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39B8C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2ABFE882-2BA7-42E4-9724-9AC66F84C233}"/>
                  </a:ext>
                </a:extLst>
              </p:cNvPr>
              <p:cNvSpPr/>
              <p:nvPr/>
            </p:nvSpPr>
            <p:spPr bwMode="auto">
              <a:xfrm>
                <a:off x="2040189" y="2130833"/>
                <a:ext cx="629156" cy="629156"/>
              </a:xfrm>
              <a:prstGeom prst="roundRect">
                <a:avLst/>
              </a:prstGeom>
              <a:gradFill flip="none" rotWithShape="1">
                <a:gsLst>
                  <a:gs pos="0">
                    <a:srgbClr val="1479D2"/>
                  </a:gs>
                  <a:gs pos="100000">
                    <a:srgbClr val="4EDDAF"/>
                  </a:gs>
                </a:gsLst>
                <a:lin ang="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DF97F6-22BD-4D58-A906-873C9956E8FE}"/>
                </a:ext>
              </a:extLst>
            </p:cNvPr>
            <p:cNvSpPr txBox="1"/>
            <p:nvPr/>
          </p:nvSpPr>
          <p:spPr>
            <a:xfrm>
              <a:off x="4933044" y="2983279"/>
              <a:ext cx="40271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rPr>
                <a:t>课堂互动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1FE0809-CD16-4FF1-8712-32C265084100}"/>
                </a:ext>
              </a:extLst>
            </p:cNvPr>
            <p:cNvSpPr/>
            <p:nvPr/>
          </p:nvSpPr>
          <p:spPr bwMode="auto">
            <a:xfrm>
              <a:off x="4832961" y="2886300"/>
              <a:ext cx="4227271" cy="901843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  <a:sym typeface="DengXian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90EF0C8-9382-46B7-9C41-DA71A0A5EC93}"/>
              </a:ext>
            </a:extLst>
          </p:cNvPr>
          <p:cNvSpPr/>
          <p:nvPr/>
        </p:nvSpPr>
        <p:spPr bwMode="auto">
          <a:xfrm rot="2698482">
            <a:off x="199139" y="563292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FFEB7C7-F9F1-4CA4-B9E9-9008235803E3}"/>
              </a:ext>
            </a:extLst>
          </p:cNvPr>
          <p:cNvSpPr/>
          <p:nvPr/>
        </p:nvSpPr>
        <p:spPr bwMode="auto">
          <a:xfrm rot="1450789">
            <a:off x="1916205" y="-3203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ECDB85B-AC76-4CCC-9471-71C725A84526}"/>
              </a:ext>
            </a:extLst>
          </p:cNvPr>
          <p:cNvSpPr/>
          <p:nvPr/>
        </p:nvSpPr>
        <p:spPr bwMode="auto">
          <a:xfrm rot="15107067">
            <a:off x="11787836" y="3437569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935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4CC8FD1-59B2-4AAA-8FF6-EB5A191B5A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19200" y="635000"/>
            <a:ext cx="9753600" cy="2143125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刚刚的内容我介绍清楚了吗？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63796E-5E7A-4120-9014-620A1D77A9E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38400" y="278606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没介绍清楚，没明白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B48EDE-B4FB-4E46-8FD2-2A65B25195C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38400" y="364331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介绍清楚了，明白了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2A3432B-7224-4062-A53C-0ECA4C6C1FE3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15716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A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C62ADF9-ADAC-45F0-BB65-37281B497F94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1571625" y="37076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B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  <a:sym typeface="Microsoft Yahei" panose="020B0503020204020204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EDB3DB5-BD68-4835-9EFD-B9930D4BD887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891540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885F44-E6D7-4D19-8120-E9971B25772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0" y="0"/>
            <a:ext cx="12192000" cy="635000"/>
            <a:chOff x="0" y="0"/>
            <a:chExt cx="12192000" cy="635000"/>
          </a:xfrm>
        </p:grpSpPr>
        <p:sp>
          <p:nvSpPr>
            <p:cNvPr id="16" name="TitleBackground">
              <a:extLst>
                <a:ext uri="{FF2B5EF4-FFF2-40B4-BE49-F238E27FC236}">
                  <a16:creationId xmlns:a16="http://schemas.microsoft.com/office/drawing/2014/main" id="{CEA9ABD7-9D1E-4485-8DA4-C17409F775C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12192000" cy="635000"/>
            </a:xfrm>
            <a:prstGeom prst="rect">
              <a:avLst/>
            </a:prstGeom>
            <a:solidFill>
              <a:srgbClr val="F6F7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7" name="ColorBlock">
              <a:extLst>
                <a:ext uri="{FF2B5EF4-FFF2-40B4-BE49-F238E27FC236}">
                  <a16:creationId xmlns:a16="http://schemas.microsoft.com/office/drawing/2014/main" id="{100CBA0A-1194-4DAC-95BF-42C411B4863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8" name="TypeText">
              <a:extLst>
                <a:ext uri="{FF2B5EF4-FFF2-40B4-BE49-F238E27FC236}">
                  <a16:creationId xmlns:a16="http://schemas.microsoft.com/office/drawing/2014/main" id="{2928FD53-1AA8-493A-B3FE-91B069DFA652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  <a:sym typeface="Microsoft Yahei" panose="020B0503020204020204" pitchFamily="34" charset="-122"/>
                </a:rPr>
                <a:t>投票</a:t>
              </a:r>
            </a:p>
          </p:txBody>
        </p:sp>
        <p:sp>
          <p:nvSpPr>
            <p:cNvPr id="19" name="TipText">
              <a:extLst>
                <a:ext uri="{FF2B5EF4-FFF2-40B4-BE49-F238E27FC236}">
                  <a16:creationId xmlns:a16="http://schemas.microsoft.com/office/drawing/2014/main" id="{7AEF49CE-13F8-4966-AD0D-5E4F3918DE26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1957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  <a:sym typeface="Microsoft Yahei" panose="020B0503020204020204" pitchFamily="34" charset="-122"/>
                </a:rPr>
                <a:t>最多可选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  <a:sym typeface="Microsoft Yahei" panose="020B0503020204020204" pitchFamily="34" charset="-122"/>
                </a:rPr>
                <a:t>1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  <a:sym typeface="Microsoft Yahei" panose="020B0503020204020204" pitchFamily="34" charset="-122"/>
                </a:rPr>
                <a:t>项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C4885227-904C-4A45-B6E8-9C6D2608A260}"/>
              </a:ext>
            </a:extLst>
          </p:cNvPr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3725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ECD9BE-4E8D-493B-BED8-BAAF2BD5BDAE}"/>
              </a:ext>
            </a:extLst>
          </p:cNvPr>
          <p:cNvSpPr/>
          <p:nvPr/>
        </p:nvSpPr>
        <p:spPr>
          <a:xfrm>
            <a:off x="1030408" y="1313999"/>
            <a:ext cx="10131183" cy="1222950"/>
          </a:xfrm>
          <a:prstGeom prst="rect">
            <a:avLst/>
          </a:prstGeom>
          <a:solidFill>
            <a:srgbClr val="44B2A5"/>
          </a:solidFill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DengXian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8FE4C8-4D04-4D79-8DBC-1442B4FE86B4}"/>
              </a:ext>
            </a:extLst>
          </p:cNvPr>
          <p:cNvSpPr txBox="1"/>
          <p:nvPr/>
        </p:nvSpPr>
        <p:spPr>
          <a:xfrm>
            <a:off x="1351837" y="1406146"/>
            <a:ext cx="8954713" cy="97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课堂教学中，雨课堂有哪些功能，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  <a:p>
            <a:pPr marL="0" marR="0" lvl="0" indent="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可以给师生提供教学效果反馈？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04C615F-9815-4E1C-923E-80D0BE186BC9}"/>
              </a:ext>
            </a:extLst>
          </p:cNvPr>
          <p:cNvSpPr/>
          <p:nvPr/>
        </p:nvSpPr>
        <p:spPr>
          <a:xfrm>
            <a:off x="1223509" y="2908403"/>
            <a:ext cx="462455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■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限时发题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DengXian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21D5BD-93F1-4251-99C7-C6E93EADB5A4}"/>
              </a:ext>
            </a:extLst>
          </p:cNvPr>
          <p:cNvSpPr/>
          <p:nvPr/>
        </p:nvSpPr>
        <p:spPr>
          <a:xfrm>
            <a:off x="1223510" y="4290799"/>
            <a:ext cx="462455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■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弹幕投稿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DengXian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218BD8-0EEB-493F-B8EA-376CE4D1F178}"/>
              </a:ext>
            </a:extLst>
          </p:cNvPr>
          <p:cNvSpPr/>
          <p:nvPr/>
        </p:nvSpPr>
        <p:spPr>
          <a:xfrm>
            <a:off x="1223509" y="4981997"/>
            <a:ext cx="46245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■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教学数据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DengXian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BFACA28-9AAF-499F-ACBC-AA47AAC5F823}"/>
              </a:ext>
            </a:extLst>
          </p:cNvPr>
          <p:cNvSpPr/>
          <p:nvPr/>
        </p:nvSpPr>
        <p:spPr>
          <a:xfrm>
            <a:off x="1223509" y="3599601"/>
            <a:ext cx="462455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■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DengXian"/>
              </a:rPr>
              <a:t>不懂反馈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DengXian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6615466-00BE-4696-9D0D-D01B510CB136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3" name="标题 1">
              <a:extLst>
                <a:ext uri="{FF2B5EF4-FFF2-40B4-BE49-F238E27FC236}">
                  <a16:creationId xmlns:a16="http://schemas.microsoft.com/office/drawing/2014/main" id="{8677F456-0DC4-4977-99E6-C09B2BBEB381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课堂互动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C039F46-0D7F-4C65-8D71-B318423D0604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22811EC4-3AD6-416D-9D06-9163C64BA57B}"/>
              </a:ext>
            </a:extLst>
          </p:cNvPr>
          <p:cNvSpPr/>
          <p:nvPr/>
        </p:nvSpPr>
        <p:spPr>
          <a:xfrm>
            <a:off x="1030408" y="2815081"/>
            <a:ext cx="5224831" cy="3124199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948063-78F7-4FC5-812A-442268D4F6CA}"/>
              </a:ext>
            </a:extLst>
          </p:cNvPr>
          <p:cNvSpPr txBox="1"/>
          <p:nvPr/>
        </p:nvSpPr>
        <p:spPr>
          <a:xfrm>
            <a:off x="4925159" y="3515729"/>
            <a:ext cx="4479729" cy="1440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zh-CN" altLang="en-US" sz="2400" b="1" kern="0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  <a:sym typeface="Helvetica"/>
              </a:rPr>
              <a:t>让教学设计“留住”学生</a:t>
            </a:r>
            <a:endParaRPr kumimoji="1" lang="zh-CN" altLang="zh-CN" sz="2400" b="1" kern="0" dirty="0">
              <a:solidFill>
                <a:schemeClr val="accent3"/>
              </a:solidFill>
              <a:latin typeface="微软雅黑"/>
              <a:ea typeface="微软雅黑"/>
              <a:cs typeface="微软雅黑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90884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B979E6-10F1-4016-AC1C-9650B1C718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16553" r="-2907" b="-4785"/>
          <a:stretch/>
        </p:blipFill>
        <p:spPr>
          <a:xfrm>
            <a:off x="6151947" y="1460509"/>
            <a:ext cx="2759984" cy="50507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B9A9C22-8C69-47CC-80F4-5BDAE832AC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9" b="55517"/>
          <a:stretch/>
        </p:blipFill>
        <p:spPr>
          <a:xfrm>
            <a:off x="9272401" y="2623101"/>
            <a:ext cx="2302340" cy="8821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C260CF8-8251-4774-A506-BC95B69655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510" y="1460509"/>
            <a:ext cx="2192680" cy="4750806"/>
          </a:xfrm>
          <a:prstGeom prst="rect">
            <a:avLst/>
          </a:prstGeom>
        </p:spPr>
      </p:pic>
      <p:sp>
        <p:nvSpPr>
          <p:cNvPr id="15" name="右箭头 7">
            <a:extLst>
              <a:ext uri="{FF2B5EF4-FFF2-40B4-BE49-F238E27FC236}">
                <a16:creationId xmlns:a16="http://schemas.microsoft.com/office/drawing/2014/main" id="{6446E54A-EA8B-4085-90D6-63DDEE2C4BDC}"/>
              </a:ext>
            </a:extLst>
          </p:cNvPr>
          <p:cNvSpPr/>
          <p:nvPr/>
        </p:nvSpPr>
        <p:spPr bwMode="auto">
          <a:xfrm>
            <a:off x="5513656" y="3505284"/>
            <a:ext cx="489975" cy="380320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215993-60F9-46F1-9ABC-6DF213648135}"/>
              </a:ext>
            </a:extLst>
          </p:cNvPr>
          <p:cNvSpPr txBox="1"/>
          <p:nvPr/>
        </p:nvSpPr>
        <p:spPr>
          <a:xfrm>
            <a:off x="167042" y="906227"/>
            <a:ext cx="6680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rgbClr val="DC5233"/>
                </a:solidFill>
                <a:latin typeface="微软雅黑"/>
                <a:ea typeface="微软雅黑"/>
              </a:rPr>
              <a:t>账号：工号</a:t>
            </a:r>
            <a:r>
              <a:rPr lang="en-US" altLang="zh-CN" sz="2000" b="1" dirty="0">
                <a:solidFill>
                  <a:srgbClr val="DC5233"/>
                </a:solidFill>
                <a:latin typeface="微软雅黑"/>
                <a:ea typeface="微软雅黑"/>
              </a:rPr>
              <a:t>/</a:t>
            </a:r>
            <a:r>
              <a:rPr lang="zh-CN" altLang="en-US" sz="2000" b="1" dirty="0">
                <a:solidFill>
                  <a:srgbClr val="DC5233"/>
                </a:solidFill>
                <a:latin typeface="微软雅黑"/>
                <a:ea typeface="微软雅黑"/>
              </a:rPr>
              <a:t>学号       密码：工号</a:t>
            </a:r>
            <a:r>
              <a:rPr lang="en-US" altLang="zh-CN" sz="2000" b="1" dirty="0">
                <a:solidFill>
                  <a:srgbClr val="DC5233"/>
                </a:solidFill>
                <a:latin typeface="微软雅黑"/>
                <a:ea typeface="微软雅黑"/>
              </a:rPr>
              <a:t>/</a:t>
            </a:r>
            <a:r>
              <a:rPr lang="zh-CN" altLang="en-US" sz="2000" b="1" dirty="0">
                <a:solidFill>
                  <a:srgbClr val="DC5233"/>
                </a:solidFill>
                <a:latin typeface="微软雅黑"/>
                <a:ea typeface="微软雅黑"/>
              </a:rPr>
              <a:t>学号的后六位数字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DC5233"/>
              </a:solidFill>
              <a:effectLst/>
              <a:uLnTx/>
              <a:uFillTx/>
              <a:latin typeface="微软雅黑"/>
              <a:ea typeface="微软雅黑"/>
              <a:sym typeface="DengXian"/>
            </a:endParaRPr>
          </a:p>
        </p:txBody>
      </p:sp>
      <p:sp>
        <p:nvSpPr>
          <p:cNvPr id="21" name="右箭头 7">
            <a:extLst>
              <a:ext uri="{FF2B5EF4-FFF2-40B4-BE49-F238E27FC236}">
                <a16:creationId xmlns:a16="http://schemas.microsoft.com/office/drawing/2014/main" id="{C206C113-1F80-432D-A98F-2B94A7F2E67F}"/>
              </a:ext>
            </a:extLst>
          </p:cNvPr>
          <p:cNvSpPr/>
          <p:nvPr/>
        </p:nvSpPr>
        <p:spPr bwMode="auto">
          <a:xfrm>
            <a:off x="8707033" y="3505284"/>
            <a:ext cx="489975" cy="380320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7E9C5D7-2E3A-461E-97EB-180440480C92}"/>
              </a:ext>
            </a:extLst>
          </p:cNvPr>
          <p:cNvSpPr/>
          <p:nvPr/>
        </p:nvSpPr>
        <p:spPr>
          <a:xfrm>
            <a:off x="4626569" y="4627124"/>
            <a:ext cx="596340" cy="322776"/>
          </a:xfrm>
          <a:prstGeom prst="rect">
            <a:avLst/>
          </a:prstGeom>
          <a:noFill/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PingFang SC Regular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AEEFEAE-ABDA-46A9-B48B-9969BD20070D}"/>
              </a:ext>
            </a:extLst>
          </p:cNvPr>
          <p:cNvSpPr/>
          <p:nvPr/>
        </p:nvSpPr>
        <p:spPr>
          <a:xfrm>
            <a:off x="4686286" y="5937434"/>
            <a:ext cx="527429" cy="242032"/>
          </a:xfrm>
          <a:prstGeom prst="rect">
            <a:avLst/>
          </a:prstGeom>
          <a:noFill/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PingFang SC Regular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D978E4A-46D3-4B78-AB49-F5170E1AC3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67" y="1381137"/>
            <a:ext cx="2192679" cy="4749566"/>
          </a:xfrm>
          <a:prstGeom prst="rect">
            <a:avLst/>
          </a:prstGeom>
        </p:spPr>
      </p:pic>
      <p:sp>
        <p:nvSpPr>
          <p:cNvPr id="23" name="右箭头 7">
            <a:extLst>
              <a:ext uri="{FF2B5EF4-FFF2-40B4-BE49-F238E27FC236}">
                <a16:creationId xmlns:a16="http://schemas.microsoft.com/office/drawing/2014/main" id="{F4922C81-9CF5-4FBC-A0A6-CAE007F2FA6E}"/>
              </a:ext>
            </a:extLst>
          </p:cNvPr>
          <p:cNvSpPr/>
          <p:nvPr/>
        </p:nvSpPr>
        <p:spPr bwMode="auto">
          <a:xfrm>
            <a:off x="2695612" y="3485638"/>
            <a:ext cx="489975" cy="380320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134E0D0-3C60-4F98-A38A-4AC7B702868A}"/>
              </a:ext>
            </a:extLst>
          </p:cNvPr>
          <p:cNvSpPr/>
          <p:nvPr/>
        </p:nvSpPr>
        <p:spPr>
          <a:xfrm>
            <a:off x="1273091" y="2623100"/>
            <a:ext cx="527429" cy="242032"/>
          </a:xfrm>
          <a:prstGeom prst="rect">
            <a:avLst/>
          </a:prstGeom>
          <a:noFill/>
          <a:ln w="25400" cap="flat">
            <a:solidFill>
              <a:srgbClr val="DC523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PingFang SC Regular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DC5500-407C-4290-A2D5-E01CDD230A9B}"/>
              </a:ext>
            </a:extLst>
          </p:cNvPr>
          <p:cNvGrpSpPr/>
          <p:nvPr/>
        </p:nvGrpSpPr>
        <p:grpSpPr>
          <a:xfrm>
            <a:off x="-46094" y="143956"/>
            <a:ext cx="6343421" cy="656722"/>
            <a:chOff x="-210908" y="271525"/>
            <a:chExt cx="6343421" cy="656722"/>
          </a:xfrm>
        </p:grpSpPr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06BF50C8-56EF-4846-B464-DD8A07694AA1}"/>
                </a:ext>
              </a:extLst>
            </p:cNvPr>
            <p:cNvSpPr txBox="1"/>
            <p:nvPr/>
          </p:nvSpPr>
          <p:spPr>
            <a:xfrm>
              <a:off x="569901" y="271525"/>
              <a:ext cx="55626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lang="zh-CN" altLang="en-US" sz="2800" b="1" dirty="0"/>
                <a:t>身份绑定</a:t>
              </a:r>
            </a:p>
          </p:txBody>
        </p:sp>
        <p:sp>
          <p:nvSpPr>
            <p:cNvPr id="27" name="矩形: 圆角 25">
              <a:extLst>
                <a:ext uri="{FF2B5EF4-FFF2-40B4-BE49-F238E27FC236}">
                  <a16:creationId xmlns:a16="http://schemas.microsoft.com/office/drawing/2014/main" id="{B0880603-B50C-4CC2-BBA0-EC324EE231AC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B57E951-24A8-43CF-B82F-4425D38C1E1A}"/>
              </a:ext>
            </a:extLst>
          </p:cNvPr>
          <p:cNvSpPr/>
          <p:nvPr/>
        </p:nvSpPr>
        <p:spPr bwMode="auto">
          <a:xfrm>
            <a:off x="6225971" y="2705378"/>
            <a:ext cx="2351878" cy="319508"/>
          </a:xfrm>
          <a:prstGeom prst="rect">
            <a:avLst/>
          </a:prstGeom>
          <a:noFill/>
          <a:ln w="28575" cap="flat" cmpd="sng" algn="ctr">
            <a:solidFill>
              <a:srgbClr val="DC52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4B49F45-E6B1-44B6-A08C-C4F5B30A19D5}"/>
              </a:ext>
            </a:extLst>
          </p:cNvPr>
          <p:cNvSpPr/>
          <p:nvPr/>
        </p:nvSpPr>
        <p:spPr bwMode="auto">
          <a:xfrm>
            <a:off x="9246013" y="2674756"/>
            <a:ext cx="2351878" cy="70026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DC5233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216897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ADCB42B-E09F-4FBD-B7A8-8359628D4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950" y="2589196"/>
            <a:ext cx="2387573" cy="3428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9F79DD8-7A05-4628-A723-B21407E3DC7D}"/>
              </a:ext>
            </a:extLst>
          </p:cNvPr>
          <p:cNvGrpSpPr/>
          <p:nvPr/>
        </p:nvGrpSpPr>
        <p:grpSpPr>
          <a:xfrm>
            <a:off x="763962" y="2589196"/>
            <a:ext cx="1957791" cy="3423365"/>
            <a:chOff x="7895326" y="3981201"/>
            <a:chExt cx="2151453" cy="382671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1F72B72-75CD-44A8-9B09-C309D3F59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5326" y="3981201"/>
              <a:ext cx="2151453" cy="38267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AA91BF0-A3C6-433B-97C4-E81182651EF9}"/>
                </a:ext>
              </a:extLst>
            </p:cNvPr>
            <p:cNvGrpSpPr/>
            <p:nvPr/>
          </p:nvGrpSpPr>
          <p:grpSpPr>
            <a:xfrm>
              <a:off x="7895326" y="4654166"/>
              <a:ext cx="2151453" cy="1272209"/>
              <a:chOff x="7559842" y="4966749"/>
              <a:chExt cx="2169037" cy="119848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51A8471-A01F-4EC5-A53C-A68460AE2AAC}"/>
                  </a:ext>
                </a:extLst>
              </p:cNvPr>
              <p:cNvSpPr/>
              <p:nvPr/>
            </p:nvSpPr>
            <p:spPr>
              <a:xfrm>
                <a:off x="7559842" y="5959124"/>
                <a:ext cx="2169037" cy="20611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engXian"/>
                  <a:ea typeface="DengXian"/>
                  <a:cs typeface="DengXian"/>
                  <a:sym typeface="DengXian"/>
                </a:endParaRPr>
              </a:p>
            </p:txBody>
          </p:sp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DC408EE5-12DF-4516-A89F-689A5C37A2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b="11728"/>
              <a:stretch/>
            </p:blipFill>
            <p:spPr>
              <a:xfrm>
                <a:off x="7559842" y="4966749"/>
                <a:ext cx="2169037" cy="107440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16F63B4-BA10-43F4-A2A0-A74019FF91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8"/>
          <a:stretch/>
        </p:blipFill>
        <p:spPr>
          <a:xfrm>
            <a:off x="2926798" y="2589196"/>
            <a:ext cx="2016382" cy="3423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9">
            <a:extLst>
              <a:ext uri="{FF2B5EF4-FFF2-40B4-BE49-F238E27FC236}">
                <a16:creationId xmlns:a16="http://schemas.microsoft.com/office/drawing/2014/main" id="{D9051EE1-F1BB-4143-B31F-A974D5A812E7}"/>
              </a:ext>
            </a:extLst>
          </p:cNvPr>
          <p:cNvSpPr txBox="1"/>
          <p:nvPr/>
        </p:nvSpPr>
        <p:spPr>
          <a:xfrm>
            <a:off x="708034" y="1326139"/>
            <a:ext cx="6149627" cy="1046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教师端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当教师授课到提前制作好的题目页时，可以在电脑或手机上，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点击【发送此题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】，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发送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当前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习题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1BD3A4-BA52-46E6-BF42-65B40626D372}"/>
              </a:ext>
            </a:extLst>
          </p:cNvPr>
          <p:cNvSpPr/>
          <p:nvPr/>
        </p:nvSpPr>
        <p:spPr>
          <a:xfrm>
            <a:off x="7689645" y="1311334"/>
            <a:ext cx="386715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学生端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教师发送习题后，学生手机端出现蓝色的题目提醒，点击即可作答。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C2C35A2-DD98-44A6-8F2F-99B1D1912C5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" b="33077"/>
          <a:stretch/>
        </p:blipFill>
        <p:spPr>
          <a:xfrm>
            <a:off x="8377155" y="2542422"/>
            <a:ext cx="2513130" cy="3423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F19048-1C9E-40CF-B237-8B9C16AA7A12}"/>
              </a:ext>
            </a:extLst>
          </p:cNvPr>
          <p:cNvGrpSpPr/>
          <p:nvPr/>
        </p:nvGrpSpPr>
        <p:grpSpPr>
          <a:xfrm>
            <a:off x="10167423" y="2205608"/>
            <a:ext cx="45719" cy="1165826"/>
            <a:chOff x="927773" y="2377013"/>
            <a:chExt cx="45719" cy="1165826"/>
          </a:xfrm>
          <a:solidFill>
            <a:srgbClr val="DC5233"/>
          </a:solidFill>
        </p:grpSpPr>
        <p:sp>
          <p:nvSpPr>
            <p:cNvPr id="13" name="直接连接符 15">
              <a:extLst>
                <a:ext uri="{FF2B5EF4-FFF2-40B4-BE49-F238E27FC236}">
                  <a16:creationId xmlns:a16="http://schemas.microsoft.com/office/drawing/2014/main" id="{17781B56-885D-4493-B897-561E70598C28}"/>
                </a:ext>
              </a:extLst>
            </p:cNvPr>
            <p:cNvSpPr/>
            <p:nvPr/>
          </p:nvSpPr>
          <p:spPr>
            <a:xfrm flipV="1">
              <a:off x="949125" y="2377013"/>
              <a:ext cx="2845" cy="1116793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4" name="流程图: 接点 13">
              <a:extLst>
                <a:ext uri="{FF2B5EF4-FFF2-40B4-BE49-F238E27FC236}">
                  <a16:creationId xmlns:a16="http://schemas.microsoft.com/office/drawing/2014/main" id="{4E071E44-BBC6-45E8-B620-8B47370CDFC3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F275E86-6304-4DDD-8AD0-9A8DCD5ABB42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4" name="标题 1">
              <a:extLst>
                <a:ext uri="{FF2B5EF4-FFF2-40B4-BE49-F238E27FC236}">
                  <a16:creationId xmlns:a16="http://schemas.microsoft.com/office/drawing/2014/main" id="{61480926-9789-4381-A3E5-5139AB4A8A1E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课上限时发题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BEEC1C8-4EFF-42D0-8BC0-E1C81FEE8EB8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6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AB0A0ED-12F7-4C6B-9427-8CA86C0BFF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19200" y="635000"/>
            <a:ext cx="9753600" cy="2143125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雨课堂直播授课需要几步？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955E65-7AD0-424E-AD60-5273B774FA7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38400" y="278606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1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55B3BF-30DD-4EBE-992B-1B801A751B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438400" y="364331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2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5B2015-D2BF-4BE6-9117-20617508825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438400" y="450056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3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1B03A0-C1BA-4111-B884-6A55E17A4DE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38400" y="5357813"/>
            <a:ext cx="8534400" cy="642938"/>
          </a:xfrm>
          <a:prstGeom prst="rect">
            <a:avLst/>
          </a:prstGeom>
          <a:noFill/>
        </p:spPr>
        <p:txBody>
          <a:bodyPr vert="horz" rtlCol="0" anchor="ctr" anchorCtr="0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4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5A2CFD4-8A71-4F22-A954-8695CB80EF91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1571625" y="285035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A</a:t>
            </a: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DC58993-7052-45A5-9D22-180EE9E8123B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1571625" y="37076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B</a:t>
            </a: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847471E-AA9A-4169-9684-67E167A6EC12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1571625" y="4564856"/>
            <a:ext cx="514350" cy="514350"/>
          </a:xfrm>
          <a:prstGeom prst="ellipse">
            <a:avLst/>
          </a:prstGeom>
          <a:solidFill>
            <a:srgbClr val="00FF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</a:t>
            </a: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B98FE8C-FEE9-4DC9-8FA4-9C6F4D39876B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1571625" y="5422106"/>
            <a:ext cx="514350" cy="514350"/>
          </a:xfrm>
          <a:prstGeom prst="ellipse">
            <a:avLst/>
          </a:prstGeom>
          <a:solidFill>
            <a:srgbClr val="80808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D</a:t>
            </a: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7661A56-93EA-4A00-BA3E-7C67EF66D4EB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8915400" y="6215063"/>
            <a:ext cx="1543050" cy="411480"/>
          </a:xfrm>
          <a:prstGeom prst="roundRect">
            <a:avLst/>
          </a:prstGeom>
          <a:solidFill>
            <a:srgbClr val="80808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提交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05EAC4B-1C5F-43FF-BF02-9A0FB3E77EC2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0" y="0"/>
            <a:ext cx="12192000" cy="635000"/>
            <a:chOff x="0" y="0"/>
            <a:chExt cx="12192000" cy="635000"/>
          </a:xfrm>
        </p:grpSpPr>
        <p:sp>
          <p:nvSpPr>
            <p:cNvPr id="14" name="TitleBackground">
              <a:extLst>
                <a:ext uri="{FF2B5EF4-FFF2-40B4-BE49-F238E27FC236}">
                  <a16:creationId xmlns:a16="http://schemas.microsoft.com/office/drawing/2014/main" id="{1AA5BD39-B8ED-4051-8DC4-BAB63AF8FE0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12192000" cy="635000"/>
            </a:xfrm>
            <a:prstGeom prst="rect">
              <a:avLst/>
            </a:prstGeom>
            <a:solidFill>
              <a:srgbClr val="F6F7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15" name="ColorBlock">
              <a:extLst>
                <a:ext uri="{FF2B5EF4-FFF2-40B4-BE49-F238E27FC236}">
                  <a16:creationId xmlns:a16="http://schemas.microsoft.com/office/drawing/2014/main" id="{171E6390-C5D2-4C5A-B216-9883062E0DC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16" name="TypeText">
              <a:extLst>
                <a:ext uri="{FF2B5EF4-FFF2-40B4-BE49-F238E27FC236}">
                  <a16:creationId xmlns:a16="http://schemas.microsoft.com/office/drawing/2014/main" id="{580E9584-342C-499F-BEF9-02C73E05F472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254000" y="0"/>
              <a:ext cx="1905000" cy="635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单选题</a:t>
              </a:r>
            </a:p>
          </p:txBody>
        </p:sp>
        <p:sp>
          <p:nvSpPr>
            <p:cNvPr id="17" name="TipText">
              <a:extLst>
                <a:ext uri="{FF2B5EF4-FFF2-40B4-BE49-F238E27FC236}">
                  <a16:creationId xmlns:a16="http://schemas.microsoft.com/office/drawing/2014/main" id="{09F848E9-636C-4524-A2D3-BB350B094061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525905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7357D4B-7848-4EC9-BC0E-2E9E5747EA7E}"/>
              </a:ext>
            </a:extLst>
          </p:cNvPr>
          <p:cNvPicPr>
            <a:picLocks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600" y="63500"/>
            <a:ext cx="1422400" cy="5080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4207085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227CD4E-FE0C-4281-941C-383363B6A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71" y="1512421"/>
            <a:ext cx="10449450" cy="4237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5D0779B-FAA3-439A-965D-A061472AEC81}"/>
              </a:ext>
            </a:extLst>
          </p:cNvPr>
          <p:cNvSpPr/>
          <p:nvPr/>
        </p:nvSpPr>
        <p:spPr>
          <a:xfrm>
            <a:off x="1705596" y="1952453"/>
            <a:ext cx="1716075" cy="549766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6D65D7BF-7D4B-4FCB-8B18-5BBED83D976A}"/>
              </a:ext>
            </a:extLst>
          </p:cNvPr>
          <p:cNvSpPr/>
          <p:nvPr/>
        </p:nvSpPr>
        <p:spPr>
          <a:xfrm>
            <a:off x="2405271" y="3431445"/>
            <a:ext cx="4823379" cy="2318063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5" name="矩形 13">
            <a:extLst>
              <a:ext uri="{FF2B5EF4-FFF2-40B4-BE49-F238E27FC236}">
                <a16:creationId xmlns:a16="http://schemas.microsoft.com/office/drawing/2014/main" id="{7F31FC2F-5D3A-4C03-9931-8455A185B6DD}"/>
              </a:ext>
            </a:extLst>
          </p:cNvPr>
          <p:cNvSpPr/>
          <p:nvPr/>
        </p:nvSpPr>
        <p:spPr>
          <a:xfrm>
            <a:off x="9220749" y="2597146"/>
            <a:ext cx="1770992" cy="2876291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6" name="文本框 15">
            <a:extLst>
              <a:ext uri="{FF2B5EF4-FFF2-40B4-BE49-F238E27FC236}">
                <a16:creationId xmlns:a16="http://schemas.microsoft.com/office/drawing/2014/main" id="{47BE1CD9-0EF0-4B12-B8F2-A8477736375B}"/>
              </a:ext>
            </a:extLst>
          </p:cNvPr>
          <p:cNvSpPr txBox="1"/>
          <p:nvPr/>
        </p:nvSpPr>
        <p:spPr>
          <a:xfrm>
            <a:off x="1409925" y="1356037"/>
            <a:ext cx="2430887" cy="313932"/>
          </a:xfrm>
          <a:prstGeom prst="rect">
            <a:avLst/>
          </a:prstGeom>
          <a:solidFill>
            <a:srgbClr val="DC5233"/>
          </a:solid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262626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（1）点击所需题型模板</a:t>
            </a: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9512E7E4-6EF8-44EA-AF61-65B1E6874887}"/>
              </a:ext>
            </a:extLst>
          </p:cNvPr>
          <p:cNvSpPr txBox="1"/>
          <p:nvPr/>
        </p:nvSpPr>
        <p:spPr>
          <a:xfrm>
            <a:off x="2405271" y="3136647"/>
            <a:ext cx="4044204" cy="313932"/>
          </a:xfrm>
          <a:prstGeom prst="rect">
            <a:avLst/>
          </a:prstGeom>
          <a:solidFill>
            <a:srgbClr val="DC5233"/>
          </a:solid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262626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（2）编辑题干和选项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，选项个数可修改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9406E7B4-A1C3-4DFB-BA05-BC65153610E3}"/>
              </a:ext>
            </a:extLst>
          </p:cNvPr>
          <p:cNvSpPr txBox="1"/>
          <p:nvPr/>
        </p:nvSpPr>
        <p:spPr>
          <a:xfrm>
            <a:off x="8890802" y="1779249"/>
            <a:ext cx="2430886" cy="632481"/>
          </a:xfrm>
          <a:prstGeom prst="rect">
            <a:avLst/>
          </a:prstGeom>
          <a:solidFill>
            <a:srgbClr val="DC5233"/>
          </a:solidFill>
          <a:ln w="12700">
            <a:solidFill>
              <a:srgbClr val="DC5233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262626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(3)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设置正确答案及分值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/>
              <a:ea typeface="Microsoft YaHei"/>
              <a:sym typeface="Microsoft YaHei"/>
            </a:endParaRPr>
          </a:p>
          <a:p>
            <a:pPr marL="0" marR="0" lvl="0" indent="0" algn="l" defTabSz="914400" rtl="0" eaLnBrk="1" fontAlgn="auto" latinLnBrk="0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262626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  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rPr>
              <a:t>支持题目类型切换等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/>
              <a:ea typeface="Microsoft YaHei"/>
              <a:sym typeface="Microsoft YaHei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63C7B8-49B5-432C-BE89-E24ADF30E455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4" name="标题 1">
              <a:extLst>
                <a:ext uri="{FF2B5EF4-FFF2-40B4-BE49-F238E27FC236}">
                  <a16:creationId xmlns:a16="http://schemas.microsoft.com/office/drawing/2014/main" id="{1C919AFA-7147-4C4E-9704-5AD8F3DD17C4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备课时，在</a:t>
              </a:r>
              <a:r>
                <a:rPr lang="en-US" altLang="zh-CN" sz="2800" b="1" kern="0" dirty="0">
                  <a:solidFill>
                    <a:srgbClr val="1479D2"/>
                  </a:solidFill>
                </a:rPr>
                <a:t>PPT</a:t>
              </a:r>
              <a:r>
                <a:rPr lang="zh-CN" altLang="en-US" sz="2800" b="1" kern="0" dirty="0">
                  <a:solidFill>
                    <a:srgbClr val="1479D2"/>
                  </a:solidFill>
                </a:rPr>
                <a:t>中插入题目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EE81842-3F4D-4B4E-87DF-AA34B3D3CE57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0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73FDCEA1-2BE1-412F-A859-C4CB32E647A9}"/>
              </a:ext>
            </a:extLst>
          </p:cNvPr>
          <p:cNvSpPr/>
          <p:nvPr/>
        </p:nvSpPr>
        <p:spPr bwMode="auto">
          <a:xfrm>
            <a:off x="0" y="6093348"/>
            <a:ext cx="12192000" cy="7646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C654D3-0502-48E0-82BD-56185064BB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" b="34444"/>
          <a:stretch/>
        </p:blipFill>
        <p:spPr>
          <a:xfrm>
            <a:off x="8209085" y="2719497"/>
            <a:ext cx="2835536" cy="3813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9">
            <a:extLst>
              <a:ext uri="{FF2B5EF4-FFF2-40B4-BE49-F238E27FC236}">
                <a16:creationId xmlns:a16="http://schemas.microsoft.com/office/drawing/2014/main" id="{5F882013-FCF2-456A-A3C8-68B668BA4068}"/>
              </a:ext>
            </a:extLst>
          </p:cNvPr>
          <p:cNvSpPr txBox="1"/>
          <p:nvPr/>
        </p:nvSpPr>
        <p:spPr>
          <a:xfrm>
            <a:off x="505173" y="1380079"/>
            <a:ext cx="5413027" cy="1046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教师端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教师可以在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缩略图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中查看学生的不懂反馈数量，也可以鼓励学生通过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投稿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的功能，具体描述不懂的内容。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286C28-0678-4996-A792-E9CC305757AC}"/>
              </a:ext>
            </a:extLst>
          </p:cNvPr>
          <p:cNvSpPr/>
          <p:nvPr/>
        </p:nvSpPr>
        <p:spPr>
          <a:xfrm>
            <a:off x="7378700" y="1274336"/>
            <a:ext cx="4445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学生端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学生接收到的每一页课件下方，均有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不懂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】/【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收藏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DengXian"/>
                <a:ea typeface="DengXian"/>
                <a:sym typeface="DengXian"/>
              </a:rPr>
              <a:t>两个选项，学生如对当前页面有疑问，可以随时点击不懂，进行匿名反馈。</a:t>
            </a:r>
          </a:p>
        </p:txBody>
      </p:sp>
      <p:pic>
        <p:nvPicPr>
          <p:cNvPr id="5" name="图片 12" descr="图片 12">
            <a:extLst>
              <a:ext uri="{FF2B5EF4-FFF2-40B4-BE49-F238E27FC236}">
                <a16:creationId xmlns:a16="http://schemas.microsoft.com/office/drawing/2014/main" id="{C29840B4-781A-4A4B-BBBE-B6FE15E5B7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09"/>
          <a:stretch/>
        </p:blipFill>
        <p:spPr>
          <a:xfrm>
            <a:off x="539895" y="2659063"/>
            <a:ext cx="2470005" cy="3959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CA35CA-4B50-475C-BACC-D1042FD8F9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"/>
          <a:stretch/>
        </p:blipFill>
        <p:spPr>
          <a:xfrm>
            <a:off x="3409283" y="2659062"/>
            <a:ext cx="2427707" cy="3959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6E7C6E9-D936-49B8-82CB-8F6D71F46EBF}"/>
              </a:ext>
            </a:extLst>
          </p:cNvPr>
          <p:cNvSpPr/>
          <p:nvPr/>
        </p:nvSpPr>
        <p:spPr>
          <a:xfrm>
            <a:off x="10013642" y="4893482"/>
            <a:ext cx="920750" cy="330200"/>
          </a:xfrm>
          <a:prstGeom prst="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sp>
        <p:nvSpPr>
          <p:cNvPr id="12" name="箭头: 左 11">
            <a:extLst>
              <a:ext uri="{FF2B5EF4-FFF2-40B4-BE49-F238E27FC236}">
                <a16:creationId xmlns:a16="http://schemas.microsoft.com/office/drawing/2014/main" id="{D4ED4E0C-086C-4FC6-B6D5-B0783DC28B73}"/>
              </a:ext>
            </a:extLst>
          </p:cNvPr>
          <p:cNvSpPr/>
          <p:nvPr/>
        </p:nvSpPr>
        <p:spPr>
          <a:xfrm>
            <a:off x="6429080" y="3961065"/>
            <a:ext cx="949620" cy="659876"/>
          </a:xfrm>
          <a:prstGeom prst="leftArrow">
            <a:avLst/>
          </a:prstGeom>
          <a:solidFill>
            <a:srgbClr val="639EF4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6C1DBC-B184-45CD-9B58-C355ED82E2AF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5" name="标题 1">
              <a:extLst>
                <a:ext uri="{FF2B5EF4-FFF2-40B4-BE49-F238E27FC236}">
                  <a16:creationId xmlns:a16="http://schemas.microsoft.com/office/drawing/2014/main" id="{A49AD1AB-C4AB-4074-B2D1-93CB91BB12CA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查看不懂反馈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9E112E7-C3C8-4AA9-9475-FF620B69C7CF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692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615E7DCF-AE1A-4C62-ACEA-FB9A8FEE053A}"/>
              </a:ext>
            </a:extLst>
          </p:cNvPr>
          <p:cNvSpPr/>
          <p:nvPr/>
        </p:nvSpPr>
        <p:spPr bwMode="auto">
          <a:xfrm>
            <a:off x="0" y="6093348"/>
            <a:ext cx="12192000" cy="7646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4FA5C9C-B743-4317-9E00-45D0E6C9C922}"/>
              </a:ext>
            </a:extLst>
          </p:cNvPr>
          <p:cNvGrpSpPr/>
          <p:nvPr/>
        </p:nvGrpSpPr>
        <p:grpSpPr>
          <a:xfrm>
            <a:off x="584516" y="1670813"/>
            <a:ext cx="6943596" cy="5032470"/>
            <a:chOff x="1471211" y="1445976"/>
            <a:chExt cx="8281016" cy="6001785"/>
          </a:xfrm>
        </p:grpSpPr>
        <p:pic>
          <p:nvPicPr>
            <p:cNvPr id="3" name="图片 2" descr="图片包含 电子产品, 监视器, 陈列, 计算机&#10;&#10;已生成极高可信度的说明">
              <a:extLst>
                <a:ext uri="{FF2B5EF4-FFF2-40B4-BE49-F238E27FC236}">
                  <a16:creationId xmlns:a16="http://schemas.microsoft.com/office/drawing/2014/main" id="{E228588D-64C6-4AA0-B823-0B6080457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64452" y="1445976"/>
              <a:ext cx="3008883" cy="6001785"/>
            </a:xfrm>
            <a:prstGeom prst="rect">
              <a:avLst/>
            </a:prstGeom>
            <a:effectLst/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1808A54-5B09-4EA0-AB44-4D436BD5F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9169" y="2170039"/>
              <a:ext cx="2602188" cy="4524552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5015199-F6B0-4635-A034-43D580754430}"/>
                </a:ext>
              </a:extLst>
            </p:cNvPr>
            <p:cNvSpPr/>
            <p:nvPr/>
          </p:nvSpPr>
          <p:spPr>
            <a:xfrm>
              <a:off x="4691430" y="4203574"/>
              <a:ext cx="2440057" cy="375210"/>
            </a:xfrm>
            <a:prstGeom prst="rect">
              <a:avLst/>
            </a:prstGeom>
            <a:noFill/>
            <a:ln w="19050">
              <a:solidFill>
                <a:srgbClr val="DC52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1"/>
                  </a:solidFill>
                </a14:hiddenFill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DengXian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4E46B9B-6D4F-4185-B9DB-BC16ECD1E711}"/>
                </a:ext>
              </a:extLst>
            </p:cNvPr>
            <p:cNvSpPr/>
            <p:nvPr/>
          </p:nvSpPr>
          <p:spPr>
            <a:xfrm>
              <a:off x="4691430" y="4673356"/>
              <a:ext cx="2440057" cy="375210"/>
            </a:xfrm>
            <a:prstGeom prst="rect">
              <a:avLst/>
            </a:prstGeom>
            <a:noFill/>
            <a:ln w="19050">
              <a:solidFill>
                <a:srgbClr val="DC52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1"/>
                  </a:solidFill>
                </a14:hiddenFill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  <a:sym typeface="DengXian"/>
                </a:rPr>
                <a:t>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DengXian"/>
              </a:endParaRPr>
            </a:p>
          </p:txBody>
        </p:sp>
        <p:cxnSp>
          <p:nvCxnSpPr>
            <p:cNvPr id="7" name="直线连接符 32">
              <a:extLst>
                <a:ext uri="{FF2B5EF4-FFF2-40B4-BE49-F238E27FC236}">
                  <a16:creationId xmlns:a16="http://schemas.microsoft.com/office/drawing/2014/main" id="{5977E3B4-5533-41BB-B525-01C2D4C939A2}"/>
                </a:ext>
              </a:extLst>
            </p:cNvPr>
            <p:cNvCxnSpPr>
              <a:cxnSpLocks/>
            </p:cNvCxnSpPr>
            <p:nvPr/>
          </p:nvCxnSpPr>
          <p:spPr>
            <a:xfrm>
              <a:off x="3565601" y="4807428"/>
              <a:ext cx="1125829" cy="0"/>
            </a:xfrm>
            <a:prstGeom prst="line">
              <a:avLst/>
            </a:prstGeom>
            <a:noFill/>
            <a:ln w="19050">
              <a:solidFill>
                <a:srgbClr val="DC52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1"/>
                  </a:solidFill>
                </a14:hiddenFill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8" name="直线连接符 32">
              <a:extLst>
                <a:ext uri="{FF2B5EF4-FFF2-40B4-BE49-F238E27FC236}">
                  <a16:creationId xmlns:a16="http://schemas.microsoft.com/office/drawing/2014/main" id="{B6E0A2AF-7310-49B9-87B1-A3D9A8D28B33}"/>
                </a:ext>
              </a:extLst>
            </p:cNvPr>
            <p:cNvCxnSpPr>
              <a:cxnSpLocks/>
            </p:cNvCxnSpPr>
            <p:nvPr/>
          </p:nvCxnSpPr>
          <p:spPr>
            <a:xfrm>
              <a:off x="7212778" y="4579653"/>
              <a:ext cx="747501" cy="0"/>
            </a:xfrm>
            <a:prstGeom prst="line">
              <a:avLst/>
            </a:prstGeom>
            <a:noFill/>
            <a:ln w="19050">
              <a:solidFill>
                <a:srgbClr val="DC52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1"/>
                  </a:solidFill>
                </a14:hiddenFill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7CB0871-780B-459D-A1C0-46AE08CDE0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" t="3045" r="1653" b="19180"/>
            <a:stretch/>
          </p:blipFill>
          <p:spPr>
            <a:xfrm>
              <a:off x="1471211" y="4129856"/>
              <a:ext cx="2547031" cy="33149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B543336-72D3-4F35-86DB-11A3FA585BBB}"/>
                </a:ext>
              </a:extLst>
            </p:cNvPr>
            <p:cNvGrpSpPr/>
            <p:nvPr/>
          </p:nvGrpSpPr>
          <p:grpSpPr>
            <a:xfrm>
              <a:off x="7642121" y="3741093"/>
              <a:ext cx="2110106" cy="3619810"/>
              <a:chOff x="7567020" y="2872142"/>
              <a:chExt cx="2110106" cy="3619810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2A5ABEA0-49DC-4F17-B210-48A1A06DB4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-1" r="1540" b="1291"/>
              <a:stretch/>
            </p:blipFill>
            <p:spPr>
              <a:xfrm>
                <a:off x="7567020" y="2872142"/>
                <a:ext cx="2110106" cy="361981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D4B92C55-62A5-412E-88D0-B75995484D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2" b="82996"/>
              <a:stretch/>
            </p:blipFill>
            <p:spPr>
              <a:xfrm>
                <a:off x="7586755" y="3256940"/>
                <a:ext cx="2075047" cy="241437"/>
              </a:xfrm>
              <a:prstGeom prst="rect">
                <a:avLst/>
              </a:prstGeom>
            </p:spPr>
          </p:pic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47E6A50-9B49-4B40-8AC6-E13DA23A91E8}"/>
                  </a:ext>
                </a:extLst>
              </p:cNvPr>
              <p:cNvSpPr/>
              <p:nvPr/>
            </p:nvSpPr>
            <p:spPr>
              <a:xfrm>
                <a:off x="9208770" y="3183528"/>
                <a:ext cx="460652" cy="327506"/>
              </a:xfrm>
              <a:prstGeom prst="rect">
                <a:avLst/>
              </a:prstGeom>
              <a:noFill/>
              <a:ln w="12700">
                <a:solidFill>
                  <a:schemeClr val="accent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1"/>
                    </a:solidFill>
                  </a14:hiddenFill>
                </a:ext>
              </a:ex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  <a:sym typeface="DengXian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1C607485-F9E6-477B-ABD2-F7F38FDFB933}"/>
                  </a:ext>
                </a:extLst>
              </p:cNvPr>
              <p:cNvSpPr/>
              <p:nvPr/>
            </p:nvSpPr>
            <p:spPr>
              <a:xfrm>
                <a:off x="7936230" y="4164097"/>
                <a:ext cx="1725572" cy="374176"/>
              </a:xfrm>
              <a:prstGeom prst="rect">
                <a:avLst/>
              </a:prstGeom>
              <a:noFill/>
              <a:ln w="12700">
                <a:solidFill>
                  <a:srgbClr val="DC5233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1"/>
                    </a:solidFill>
                  </a14:hiddenFill>
                </a:ext>
              </a:extLst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  <a:sym typeface="DengXian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D5E31DC-C03A-4514-B7F1-4659E7DDAA3D}"/>
              </a:ext>
            </a:extLst>
          </p:cNvPr>
          <p:cNvSpPr txBox="1"/>
          <p:nvPr/>
        </p:nvSpPr>
        <p:spPr>
          <a:xfrm>
            <a:off x="6104110" y="3214225"/>
            <a:ext cx="150319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开启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/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关闭弹幕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26E1A8-3692-4639-9B40-F6BA6CE7A7D0}"/>
              </a:ext>
            </a:extLst>
          </p:cNvPr>
          <p:cNvSpPr txBox="1"/>
          <p:nvPr/>
        </p:nvSpPr>
        <p:spPr>
          <a:xfrm>
            <a:off x="1386777" y="4384475"/>
            <a:ext cx="150319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查看投稿并发送至全班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0BD7145-EB38-4EBC-8D17-B6D498E07A0D}"/>
              </a:ext>
            </a:extLst>
          </p:cNvPr>
          <p:cNvSpPr/>
          <p:nvPr/>
        </p:nvSpPr>
        <p:spPr>
          <a:xfrm>
            <a:off x="3720296" y="102527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教师端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E001F48-1A58-4B95-A2DD-BB2B51C20424}"/>
              </a:ext>
            </a:extLst>
          </p:cNvPr>
          <p:cNvSpPr/>
          <p:nvPr/>
        </p:nvSpPr>
        <p:spPr>
          <a:xfrm>
            <a:off x="8324850" y="928758"/>
            <a:ext cx="348615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639EF4"/>
                </a:solidFill>
              </a:defRPr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学生端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点击手机右上角的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【+】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，即可以进行发送弹幕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/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投稿，师生即时交流。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EA9B239A-0048-4331-88BF-E8EF55B3D1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" b="18426"/>
          <a:stretch/>
        </p:blipFill>
        <p:spPr>
          <a:xfrm>
            <a:off x="8766103" y="2355090"/>
            <a:ext cx="2522935" cy="4268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F4563B97-9D5F-4774-A070-33FC06787D6A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9" name="标题 1">
              <a:extLst>
                <a:ext uri="{FF2B5EF4-FFF2-40B4-BE49-F238E27FC236}">
                  <a16:creationId xmlns:a16="http://schemas.microsoft.com/office/drawing/2014/main" id="{07F1FA37-4BE1-4A2B-8C20-FEB2A3BFC2B5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弹幕投稿互动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1128A722-C247-4D31-8E8F-A1AFB729A425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9845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F2DE9B9-D1FF-4885-AE0D-B4B5460F50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5" r="35472" b="5179"/>
          <a:stretch/>
        </p:blipFill>
        <p:spPr>
          <a:xfrm>
            <a:off x="0" y="0"/>
            <a:ext cx="5125453" cy="685800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0C35E387-358D-4156-9400-6FC066B21941}"/>
              </a:ext>
            </a:extLst>
          </p:cNvPr>
          <p:cNvSpPr txBox="1"/>
          <p:nvPr/>
        </p:nvSpPr>
        <p:spPr>
          <a:xfrm>
            <a:off x="5848712" y="939942"/>
            <a:ext cx="5878572" cy="75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000" kern="1200" baseline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ctr"/>
            <a:r>
              <a:rPr lang="zh-CN" altLang="en-US" sz="3600" b="1" dirty="0">
                <a:solidFill>
                  <a:srgbClr val="639EF4"/>
                </a:solidFill>
                <a:cs typeface="+mn-cs"/>
              </a:rPr>
              <a:t>用年轻人的方式了解年轻人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DC8CEA41-61E5-4EC9-9DD7-CFC751AF689C}"/>
              </a:ext>
            </a:extLst>
          </p:cNvPr>
          <p:cNvSpPr txBox="1">
            <a:spLocks/>
          </p:cNvSpPr>
          <p:nvPr/>
        </p:nvSpPr>
        <p:spPr>
          <a:xfrm>
            <a:off x="7423513" y="2133103"/>
            <a:ext cx="2728971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弹幕互动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678194-2A28-473B-8D33-14B322CDDAE4}"/>
              </a:ext>
            </a:extLst>
          </p:cNvPr>
          <p:cNvSpPr/>
          <p:nvPr/>
        </p:nvSpPr>
        <p:spPr>
          <a:xfrm>
            <a:off x="7795419" y="2999450"/>
            <a:ext cx="1985159" cy="4016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全班一起讨论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A21B8B-532B-49F9-85BA-4C3514160092}"/>
              </a:ext>
            </a:extLst>
          </p:cNvPr>
          <p:cNvSpPr/>
          <p:nvPr/>
        </p:nvSpPr>
        <p:spPr>
          <a:xfrm>
            <a:off x="6564312" y="3422136"/>
            <a:ext cx="4447372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 w="0"/>
                <a:solidFill>
                  <a:schemeClr val="bg2">
                    <a:lumMod val="7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发言不再是几位同学的独享机会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63AC2C46-C1EB-400A-8C20-7F5503822887}"/>
              </a:ext>
            </a:extLst>
          </p:cNvPr>
          <p:cNvSpPr txBox="1">
            <a:spLocks/>
          </p:cNvSpPr>
          <p:nvPr/>
        </p:nvSpPr>
        <p:spPr>
          <a:xfrm>
            <a:off x="6606204" y="5046194"/>
            <a:ext cx="4363588" cy="759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或写或拍，异步发给老师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120206A7-3D6F-4A70-958E-950EE3113AF4}"/>
              </a:ext>
            </a:extLst>
          </p:cNvPr>
          <p:cNvSpPr txBox="1">
            <a:spLocks/>
          </p:cNvSpPr>
          <p:nvPr/>
        </p:nvSpPr>
        <p:spPr>
          <a:xfrm>
            <a:off x="7423513" y="4266331"/>
            <a:ext cx="2728971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投稿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CC5B7B9-3844-431D-B0E2-C50EA8AB13A8}"/>
              </a:ext>
            </a:extLst>
          </p:cNvPr>
          <p:cNvSpPr/>
          <p:nvPr/>
        </p:nvSpPr>
        <p:spPr>
          <a:xfrm>
            <a:off x="-24141" y="906"/>
            <a:ext cx="5257800" cy="7042484"/>
          </a:xfrm>
          <a:prstGeom prst="roundRect">
            <a:avLst>
              <a:gd name="adj" fmla="val 0"/>
            </a:avLst>
          </a:prstGeom>
          <a:solidFill>
            <a:srgbClr val="F2F2F2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53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7备份@2x.png" descr="7备份@2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897096"/>
            <a:ext cx="4738967" cy="331727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94" name="成组"/>
          <p:cNvGrpSpPr/>
          <p:nvPr/>
        </p:nvGrpSpPr>
        <p:grpSpPr>
          <a:xfrm>
            <a:off x="4156842" y="2092779"/>
            <a:ext cx="5588000" cy="2647819"/>
            <a:chOff x="0" y="39083"/>
            <a:chExt cx="5588000" cy="2647818"/>
          </a:xfrm>
        </p:grpSpPr>
        <p:sp>
          <p:nvSpPr>
            <p:cNvPr id="191" name="标题 1"/>
            <p:cNvSpPr txBox="1"/>
            <p:nvPr/>
          </p:nvSpPr>
          <p:spPr>
            <a:xfrm>
              <a:off x="0" y="39083"/>
              <a:ext cx="5588000" cy="5847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/>
            <a:p>
              <a:r>
                <a:rPr sz="3200" dirty="0" err="1">
                  <a:latin typeface="微软雅黑" panose="020B0503020204020204" charset="-122"/>
                  <a:ea typeface="微软雅黑" panose="020B0503020204020204" charset="-122"/>
                </a:rPr>
                <a:t>弹幕投稿支持词云分析</a:t>
              </a:r>
              <a:endParaRPr sz="3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标题 1"/>
            <p:cNvSpPr txBox="1"/>
            <p:nvPr/>
          </p:nvSpPr>
          <p:spPr>
            <a:xfrm>
              <a:off x="0" y="1397000"/>
              <a:ext cx="5588000" cy="1289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spAutoFit/>
            </a:bodyPr>
            <a:lstStyle>
              <a:lvl1pPr algn="just">
                <a:lnSpc>
                  <a:spcPct val="150000"/>
                </a:lnSpc>
                <a:defRPr sz="1800">
                  <a:solidFill>
                    <a:srgbClr val="5F7D99"/>
                  </a:solidFill>
                </a:defRPr>
              </a:lvl1pPr>
            </a:lstStyle>
            <a:p>
              <a:r>
                <a:rPr dirty="0" err="1">
                  <a:latin typeface="微软雅黑" panose="020B0503020204020204" charset="-122"/>
                  <a:ea typeface="微软雅黑" panose="020B0503020204020204" charset="-122"/>
                </a:rPr>
                <a:t>投稿和弹幕太多，提炼的才是精华。弹幕列表、投稿列表的语料生成词云，教师可控制遥控器，生成弹幕或投稿的词云并进行投屏</a:t>
              </a:r>
              <a:r>
                <a:rPr dirty="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</a:p>
          </p:txBody>
        </p:sp>
        <p:sp>
          <p:nvSpPr>
            <p:cNvPr id="193" name="标题 1"/>
            <p:cNvSpPr txBox="1"/>
            <p:nvPr/>
          </p:nvSpPr>
          <p:spPr>
            <a:xfrm>
              <a:off x="0" y="677903"/>
              <a:ext cx="5588000" cy="4247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2400">
                  <a:solidFill>
                    <a:srgbClr val="A6A6A6"/>
                  </a:solidFill>
                </a:defRPr>
              </a:lvl1pPr>
            </a:lstStyle>
            <a:p>
              <a:r>
                <a:rPr dirty="0" err="1">
                  <a:latin typeface="微软雅黑" panose="020B0503020204020204" charset="-122"/>
                  <a:ea typeface="微软雅黑" panose="020B0503020204020204" charset="-122"/>
                </a:rPr>
                <a:t>提炼词云，看看同学们都在讨论什么</a:t>
              </a:r>
              <a:endParaRPr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AEF94439-539D-4656-A8DD-B0A26E328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663" y="619281"/>
            <a:ext cx="10542664" cy="590681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D9AC2305-2C4D-4E7B-8B01-132C618FF06C}"/>
              </a:ext>
            </a:extLst>
          </p:cNvPr>
          <p:cNvSpPr/>
          <p:nvPr/>
        </p:nvSpPr>
        <p:spPr>
          <a:xfrm>
            <a:off x="508100" y="-43273"/>
            <a:ext cx="205343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词云</a:t>
            </a:r>
          </a:p>
        </p:txBody>
      </p:sp>
    </p:spTree>
    <p:extLst>
      <p:ext uri="{BB962C8B-B14F-4D97-AF65-F5344CB8AC3E}">
        <p14:creationId xmlns:p14="http://schemas.microsoft.com/office/powerpoint/2010/main" val="83395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D7D885-1BC8-4E4F-B4DA-218C305B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19275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试试发一条图片投稿</a:t>
            </a:r>
          </a:p>
        </p:txBody>
      </p:sp>
    </p:spTree>
    <p:extLst>
      <p:ext uri="{BB962C8B-B14F-4D97-AF65-F5344CB8AC3E}">
        <p14:creationId xmlns:p14="http://schemas.microsoft.com/office/powerpoint/2010/main" val="2289207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03273EC-EEBC-41EE-A3AC-677DB8895145}"/>
              </a:ext>
            </a:extLst>
          </p:cNvPr>
          <p:cNvSpPr/>
          <p:nvPr/>
        </p:nvSpPr>
        <p:spPr>
          <a:xfrm>
            <a:off x="713938" y="900678"/>
            <a:ext cx="6624299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639EF4"/>
                </a:solidFill>
                <a:latin typeface="微软雅黑" panose="020B0503020204020204" charset="-122"/>
                <a:ea typeface="微软雅黑" panose="020B0503020204020204" charset="-122"/>
              </a:rPr>
              <a:t>让“有趣”的课堂充满更多可能</a:t>
            </a:r>
            <a:endParaRPr lang="en-US" altLang="zh-CN" sz="3600" b="1" dirty="0">
              <a:solidFill>
                <a:srgbClr val="639E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886F38A7-A67C-4497-B1A3-C9C3A7E39ADF}"/>
              </a:ext>
            </a:extLst>
          </p:cNvPr>
          <p:cNvSpPr txBox="1">
            <a:spLocks/>
          </p:cNvSpPr>
          <p:nvPr/>
        </p:nvSpPr>
        <p:spPr>
          <a:xfrm>
            <a:off x="713938" y="3211530"/>
            <a:ext cx="6711741" cy="1958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Microsoft YaHei" charset="-122"/>
                <a:ea typeface="Microsoft YaHei" charset="-122"/>
                <a:cs typeface="Microsoft YaHei" charset="-122"/>
              </a:rPr>
              <a:t>一教师课堂互动环节使用随机点名被学生拍下，上传至抖音，获得超过</a:t>
            </a:r>
            <a:r>
              <a:rPr lang="en-US" altLang="zh-CN" sz="2800" dirty="0">
                <a:latin typeface="Microsoft YaHei" charset="-122"/>
                <a:ea typeface="Microsoft YaHei" charset="-122"/>
                <a:cs typeface="Microsoft YaHei" charset="-122"/>
              </a:rPr>
              <a:t>4000</a:t>
            </a:r>
            <a:r>
              <a:rPr lang="zh-CN" altLang="en-US" sz="2400" dirty="0">
                <a:latin typeface="Microsoft YaHei" charset="-122"/>
                <a:ea typeface="Microsoft YaHei" charset="-122"/>
                <a:cs typeface="Microsoft YaHei" charset="-122"/>
              </a:rPr>
              <a:t>多万次播放，</a:t>
            </a:r>
            <a:r>
              <a:rPr lang="en-US" altLang="zh-CN" sz="2800" dirty="0">
                <a:latin typeface="Microsoft YaHei" charset="-122"/>
                <a:ea typeface="Microsoft YaHei" charset="-122"/>
                <a:cs typeface="Microsoft YaHei" charset="-122"/>
              </a:rPr>
              <a:t>280.7</a:t>
            </a:r>
            <a:r>
              <a:rPr lang="zh-CN" altLang="en-US" sz="2400" dirty="0">
                <a:latin typeface="Microsoft YaHei" charset="-122"/>
                <a:ea typeface="Microsoft YaHei" charset="-122"/>
                <a:cs typeface="Microsoft YaHei" charset="-122"/>
              </a:rPr>
              <a:t>万次点赞。</a:t>
            </a:r>
          </a:p>
        </p:txBody>
      </p:sp>
      <p:pic>
        <p:nvPicPr>
          <p:cNvPr id="6" name="WeChatSight5.mp4">
            <a:hlinkClick r:id="" action="ppaction://media"/>
            <a:extLst>
              <a:ext uri="{FF2B5EF4-FFF2-40B4-BE49-F238E27FC236}">
                <a16:creationId xmlns:a16="http://schemas.microsoft.com/office/drawing/2014/main" id="{B82691EE-2D50-4F23-8140-3A6543263C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5695" y="847616"/>
            <a:ext cx="3031804" cy="5389870"/>
          </a:xfrm>
          <a:prstGeom prst="rect">
            <a:avLst/>
          </a:prstGeom>
        </p:spPr>
      </p:pic>
      <p:sp>
        <p:nvSpPr>
          <p:cNvPr id="8" name="标题 2">
            <a:extLst>
              <a:ext uri="{FF2B5EF4-FFF2-40B4-BE49-F238E27FC236}">
                <a16:creationId xmlns:a16="http://schemas.microsoft.com/office/drawing/2014/main" id="{8FD98531-F35B-4AC3-AB3B-81E9BC2DDBD1}"/>
              </a:ext>
            </a:extLst>
          </p:cNvPr>
          <p:cNvSpPr txBox="1">
            <a:spLocks/>
          </p:cNvSpPr>
          <p:nvPr/>
        </p:nvSpPr>
        <p:spPr>
          <a:xfrm>
            <a:off x="713938" y="2592410"/>
            <a:ext cx="7850537" cy="61912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lvl1pPr>
          </a:lstStyle>
          <a:p>
            <a:r>
              <a:rPr kumimoji="1" lang="zh-CN" altLang="en-US" dirty="0">
                <a:solidFill>
                  <a:schemeClr val="bg2">
                    <a:lumMod val="7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随机点名，课堂表现加分</a:t>
            </a:r>
          </a:p>
        </p:txBody>
      </p:sp>
    </p:spTree>
    <p:extLst>
      <p:ext uri="{BB962C8B-B14F-4D97-AF65-F5344CB8AC3E}">
        <p14:creationId xmlns:p14="http://schemas.microsoft.com/office/powerpoint/2010/main" val="219693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2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73AEDF-97E2-4775-B975-CE5414F7D522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32" name="标题 1">
              <a:extLst>
                <a:ext uri="{FF2B5EF4-FFF2-40B4-BE49-F238E27FC236}">
                  <a16:creationId xmlns:a16="http://schemas.microsoft.com/office/drawing/2014/main" id="{F0BBD3DD-9F28-47F9-98F5-69C456D1F472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课堂板书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DBB08815-37CB-4075-94B0-4413EA86D412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DC515D7-2C84-4AD8-9D29-B996A184742F}"/>
              </a:ext>
            </a:extLst>
          </p:cNvPr>
          <p:cNvGrpSpPr/>
          <p:nvPr/>
        </p:nvGrpSpPr>
        <p:grpSpPr>
          <a:xfrm>
            <a:off x="660400" y="2104465"/>
            <a:ext cx="4089506" cy="3529853"/>
            <a:chOff x="569901" y="2158253"/>
            <a:chExt cx="4089506" cy="352985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96D27D9-2510-43A5-9083-C257320C70A6}"/>
                </a:ext>
              </a:extLst>
            </p:cNvPr>
            <p:cNvSpPr/>
            <p:nvPr/>
          </p:nvSpPr>
          <p:spPr bwMode="auto">
            <a:xfrm>
              <a:off x="569901" y="2158253"/>
              <a:ext cx="4089506" cy="3529853"/>
            </a:xfrm>
            <a:prstGeom prst="roundRect">
              <a:avLst>
                <a:gd name="adj" fmla="val 1429"/>
              </a:avLst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9140958-C162-455D-911F-AD913168A518}"/>
                </a:ext>
              </a:extLst>
            </p:cNvPr>
            <p:cNvSpPr txBox="1"/>
            <p:nvPr/>
          </p:nvSpPr>
          <p:spPr>
            <a:xfrm>
              <a:off x="696312" y="2345170"/>
              <a:ext cx="3667259" cy="82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传统教学中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  <a:p>
              <a:pPr marL="0" marR="0" lvl="0" indent="0" algn="l" defTabSz="914400" rtl="0" eaLnBrk="1" fontAlgn="auto" latinLnBrk="0" hangingPunct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很多课程需要板书配合教学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6B446A0-449A-453E-91B6-2906FAAD02BA}"/>
                </a:ext>
              </a:extLst>
            </p:cNvPr>
            <p:cNvSpPr txBox="1"/>
            <p:nvPr/>
          </p:nvSpPr>
          <p:spPr>
            <a:xfrm>
              <a:off x="696312" y="4588730"/>
              <a:ext cx="374121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板书支持小窗模式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和板书同窗显示，便于讲解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0DBB6C0-4D3C-4DE4-B698-FDFEF4810EB9}"/>
                </a:ext>
              </a:extLst>
            </p:cNvPr>
            <p:cNvSpPr txBox="1"/>
            <p:nvPr/>
          </p:nvSpPr>
          <p:spPr>
            <a:xfrm>
              <a:off x="696312" y="3500853"/>
              <a:ext cx="3667259" cy="82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雨课堂直播教学中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  <a:p>
              <a:pPr marL="0" marR="0" lvl="0" indent="0" algn="l" defTabSz="914400" rtl="0" eaLnBrk="1" fontAlgn="auto" latinLnBrk="0" hangingPunct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也支持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【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板书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】</a:t>
              </a: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DengXian"/>
                </a:rPr>
                <a:t>功能。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2E21E39-0D89-4D95-BD6A-6C69F83DE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627" y="2104465"/>
            <a:ext cx="5657273" cy="3529853"/>
          </a:xfrm>
          <a:prstGeom prst="rect">
            <a:avLst/>
          </a:prstGeom>
          <a:effectLst>
            <a:outerShdw blurRad="40005" dist="22860" dir="5400000" algn="ctr" rotWithShape="0">
              <a:srgbClr val="000000">
                <a:alpha val="35000"/>
              </a:srgb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BB31206A-440B-404D-A069-4C25BF03AD2E}"/>
              </a:ext>
            </a:extLst>
          </p:cNvPr>
          <p:cNvSpPr txBox="1"/>
          <p:nvPr/>
        </p:nvSpPr>
        <p:spPr>
          <a:xfrm>
            <a:off x="6905159" y="330638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课堂板书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355454A-10CB-4CE6-AA51-C3774152FEDC}"/>
              </a:ext>
            </a:extLst>
          </p:cNvPr>
          <p:cNvSpPr txBox="1"/>
          <p:nvPr/>
        </p:nvSpPr>
        <p:spPr>
          <a:xfrm>
            <a:off x="3049921" y="927305"/>
            <a:ext cx="5771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4F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4F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和板书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4F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4F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同窗显示</a:t>
            </a:r>
          </a:p>
        </p:txBody>
      </p:sp>
    </p:spTree>
    <p:extLst>
      <p:ext uri="{BB962C8B-B14F-4D97-AF65-F5344CB8AC3E}">
        <p14:creationId xmlns:p14="http://schemas.microsoft.com/office/powerpoint/2010/main" val="336515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B12117-DA08-486C-92F4-36BF40EE1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839" y="1623351"/>
            <a:ext cx="8881640" cy="342321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注意：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sz="2000" dirty="0"/>
              <a:t>以下所有操作，均基于</a:t>
            </a:r>
            <a:r>
              <a:rPr lang="zh-CN" altLang="en-US" sz="2800" b="1" dirty="0">
                <a:solidFill>
                  <a:srgbClr val="FF0000"/>
                </a:solidFill>
              </a:rPr>
              <a:t>长江雨课堂</a:t>
            </a:r>
            <a:r>
              <a:rPr lang="zh-CN" altLang="en-US" sz="2000" dirty="0"/>
              <a:t>进行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授课选择</a:t>
            </a:r>
            <a:r>
              <a:rPr lang="zh-CN" altLang="en-US" sz="2000" dirty="0">
                <a:solidFill>
                  <a:srgbClr val="FF0000"/>
                </a:solidFill>
              </a:rPr>
              <a:t>长江雨课堂</a:t>
            </a:r>
            <a:r>
              <a:rPr lang="zh-CN" altLang="en-US" sz="2000" dirty="0"/>
              <a:t>服务器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手机端使用</a:t>
            </a:r>
            <a:r>
              <a:rPr lang="zh-CN" altLang="en-US" sz="2000" dirty="0">
                <a:solidFill>
                  <a:srgbClr val="FF0000"/>
                </a:solidFill>
              </a:rPr>
              <a:t>长江雨课堂</a:t>
            </a:r>
            <a:r>
              <a:rPr lang="zh-CN" altLang="en-US" sz="2000" dirty="0"/>
              <a:t>公众号</a:t>
            </a:r>
            <a:r>
              <a:rPr lang="en-US" altLang="zh-CN" sz="2000" dirty="0"/>
              <a:t>/</a:t>
            </a:r>
            <a:r>
              <a:rPr lang="zh-CN" altLang="en-US" sz="2000" dirty="0"/>
              <a:t>小程序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网页版使用</a:t>
            </a:r>
            <a:r>
              <a:rPr lang="zh-CN" altLang="en-US" sz="2000" dirty="0">
                <a:solidFill>
                  <a:srgbClr val="FF0000"/>
                </a:solidFill>
              </a:rPr>
              <a:t>长江雨课堂</a:t>
            </a:r>
            <a:r>
              <a:rPr lang="zh-CN" altLang="en-US" sz="2000" dirty="0"/>
              <a:t>网页端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为方便进行说明，以下把“长江雨课堂”简称为“雨课堂”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7BC4AD-F132-4CC4-8AE0-9E5DBD7DD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397" y="2321059"/>
            <a:ext cx="1706362" cy="120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475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340541D-2E0D-4ED2-8C87-31B03E89386A}"/>
              </a:ext>
            </a:extLst>
          </p:cNvPr>
          <p:cNvGrpSpPr/>
          <p:nvPr/>
        </p:nvGrpSpPr>
        <p:grpSpPr>
          <a:xfrm>
            <a:off x="3152694" y="2803550"/>
            <a:ext cx="5886612" cy="1250899"/>
            <a:chOff x="3173620" y="2629022"/>
            <a:chExt cx="5886612" cy="125089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563D4FB-2FEC-47A7-B552-7E2BD903ACF7}"/>
                </a:ext>
              </a:extLst>
            </p:cNvPr>
            <p:cNvGrpSpPr/>
            <p:nvPr/>
          </p:nvGrpSpPr>
          <p:grpSpPr>
            <a:xfrm>
              <a:off x="3173620" y="2629022"/>
              <a:ext cx="1252938" cy="1250899"/>
              <a:chOff x="1837288" y="1929285"/>
              <a:chExt cx="832057" cy="830704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3C02D87E-AB56-4B9E-B2C6-023C70B8BFC3}"/>
                  </a:ext>
                </a:extLst>
              </p:cNvPr>
              <p:cNvSpPr/>
              <p:nvPr/>
            </p:nvSpPr>
            <p:spPr bwMode="auto">
              <a:xfrm>
                <a:off x="1837288" y="1929285"/>
                <a:ext cx="629156" cy="629156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39B8C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CF83CAC2-0888-4507-B796-F071C089B5B1}"/>
                  </a:ext>
                </a:extLst>
              </p:cNvPr>
              <p:cNvSpPr/>
              <p:nvPr/>
            </p:nvSpPr>
            <p:spPr bwMode="auto">
              <a:xfrm>
                <a:off x="2040189" y="2130833"/>
                <a:ext cx="629156" cy="629156"/>
              </a:xfrm>
              <a:prstGeom prst="roundRect">
                <a:avLst/>
              </a:prstGeom>
              <a:gradFill flip="none" rotWithShape="1">
                <a:gsLst>
                  <a:gs pos="0">
                    <a:srgbClr val="1479D2"/>
                  </a:gs>
                  <a:gs pos="100000">
                    <a:srgbClr val="4EDDAF"/>
                  </a:gs>
                </a:gsLst>
                <a:lin ang="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45231-DE3C-466F-9CA5-8377AC1F90E2}"/>
                </a:ext>
              </a:extLst>
            </p:cNvPr>
            <p:cNvSpPr txBox="1"/>
            <p:nvPr/>
          </p:nvSpPr>
          <p:spPr>
            <a:xfrm>
              <a:off x="4933044" y="2983279"/>
              <a:ext cx="40271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rPr>
                <a:t>课下任务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A806AB3-DD05-468B-A34A-EB6BA17F73A8}"/>
                </a:ext>
              </a:extLst>
            </p:cNvPr>
            <p:cNvSpPr/>
            <p:nvPr/>
          </p:nvSpPr>
          <p:spPr bwMode="auto">
            <a:xfrm>
              <a:off x="4832961" y="2886300"/>
              <a:ext cx="4227271" cy="901843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  <a:sym typeface="DengXian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B89E22C-5D8F-4E30-A83C-1927B717A84B}"/>
              </a:ext>
            </a:extLst>
          </p:cNvPr>
          <p:cNvSpPr/>
          <p:nvPr/>
        </p:nvSpPr>
        <p:spPr bwMode="auto">
          <a:xfrm rot="2698482">
            <a:off x="199139" y="563292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E01E913-04A0-4779-B84D-1A31C83FE1CE}"/>
              </a:ext>
            </a:extLst>
          </p:cNvPr>
          <p:cNvSpPr/>
          <p:nvPr/>
        </p:nvSpPr>
        <p:spPr bwMode="auto">
          <a:xfrm rot="1450789">
            <a:off x="1916205" y="-3203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9C2A526-C5C1-477B-8D8E-436F2621D52E}"/>
              </a:ext>
            </a:extLst>
          </p:cNvPr>
          <p:cNvSpPr/>
          <p:nvPr/>
        </p:nvSpPr>
        <p:spPr bwMode="auto">
          <a:xfrm rot="15107067">
            <a:off x="11787836" y="3437569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9396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FA203B-054D-43DB-92BC-48E043FAC8E1}"/>
              </a:ext>
            </a:extLst>
          </p:cNvPr>
          <p:cNvSpPr txBox="1"/>
          <p:nvPr/>
        </p:nvSpPr>
        <p:spPr>
          <a:xfrm>
            <a:off x="1108284" y="2304879"/>
            <a:ext cx="9975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如何在上课前，了解学生对课堂讲授内容的认知程度？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D23354-E7DD-455A-A11C-40EF94E33264}"/>
              </a:ext>
            </a:extLst>
          </p:cNvPr>
          <p:cNvSpPr txBox="1"/>
          <p:nvPr/>
        </p:nvSpPr>
        <p:spPr>
          <a:xfrm>
            <a:off x="1108284" y="3828197"/>
            <a:ext cx="9975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如何在下课后，了解学生对课堂讲授内容的掌握程度？</a:t>
            </a:r>
          </a:p>
        </p:txBody>
      </p:sp>
    </p:spTree>
    <p:extLst>
      <p:ext uri="{BB962C8B-B14F-4D97-AF65-F5344CB8AC3E}">
        <p14:creationId xmlns:p14="http://schemas.microsoft.com/office/powerpoint/2010/main" val="2412424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0FA9DC0F-B770-424B-B997-EFC44F048336}"/>
              </a:ext>
            </a:extLst>
          </p:cNvPr>
          <p:cNvSpPr/>
          <p:nvPr/>
        </p:nvSpPr>
        <p:spPr bwMode="auto">
          <a:xfrm>
            <a:off x="7054919" y="3428995"/>
            <a:ext cx="2677881" cy="1875865"/>
          </a:xfrm>
          <a:prstGeom prst="roundRect">
            <a:avLst>
              <a:gd name="adj" fmla="val 7348"/>
            </a:avLst>
          </a:prstGeom>
          <a:noFill/>
          <a:ln w="19050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C88F84C-58A4-49B3-ACEB-D2F56C198EE0}"/>
              </a:ext>
            </a:extLst>
          </p:cNvPr>
          <p:cNvSpPr/>
          <p:nvPr/>
        </p:nvSpPr>
        <p:spPr bwMode="auto">
          <a:xfrm>
            <a:off x="2459202" y="3428997"/>
            <a:ext cx="2677881" cy="1875865"/>
          </a:xfrm>
          <a:prstGeom prst="roundRect">
            <a:avLst>
              <a:gd name="adj" fmla="val 7348"/>
            </a:avLst>
          </a:prstGeom>
          <a:noFill/>
          <a:ln w="19050"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BC7EF0E-ADA7-40E6-8FCB-8CC24B5736F7}"/>
              </a:ext>
            </a:extLst>
          </p:cNvPr>
          <p:cNvSpPr/>
          <p:nvPr/>
        </p:nvSpPr>
        <p:spPr bwMode="auto">
          <a:xfrm>
            <a:off x="2675315" y="3014383"/>
            <a:ext cx="2245659" cy="829227"/>
          </a:xfrm>
          <a:prstGeom prst="round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18EE8CD-3417-4B62-9A5B-48FEA1DFE8EE}"/>
              </a:ext>
            </a:extLst>
          </p:cNvPr>
          <p:cNvSpPr/>
          <p:nvPr/>
        </p:nvSpPr>
        <p:spPr bwMode="auto">
          <a:xfrm>
            <a:off x="5332879" y="1024207"/>
            <a:ext cx="1526241" cy="1526241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09A30F-DAB7-44F0-A2A3-437352A402B1}"/>
              </a:ext>
            </a:extLst>
          </p:cNvPr>
          <p:cNvSpPr txBox="1"/>
          <p:nvPr/>
        </p:nvSpPr>
        <p:spPr>
          <a:xfrm>
            <a:off x="5695890" y="137182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F40C9B-87A5-41C9-9A68-2644F2F3BB88}"/>
              </a:ext>
            </a:extLst>
          </p:cNvPr>
          <p:cNvSpPr txBox="1"/>
          <p:nvPr/>
        </p:nvSpPr>
        <p:spPr>
          <a:xfrm>
            <a:off x="3090258" y="319816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手机课件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233F09-5C77-443F-A7BC-EFA6F7D19CE1}"/>
              </a:ext>
            </a:extLst>
          </p:cNvPr>
          <p:cNvSpPr txBox="1"/>
          <p:nvPr/>
        </p:nvSpPr>
        <p:spPr>
          <a:xfrm>
            <a:off x="2782481" y="4158737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课前预习课件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479D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课后复习课件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90A19D-1AE9-49AA-9A35-0E712066CC7F}"/>
              </a:ext>
            </a:extLst>
          </p:cNvPr>
          <p:cNvSpPr/>
          <p:nvPr/>
        </p:nvSpPr>
        <p:spPr bwMode="auto">
          <a:xfrm>
            <a:off x="7286390" y="3014385"/>
            <a:ext cx="2245659" cy="829227"/>
          </a:xfrm>
          <a:prstGeom prst="roundRect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27B9F4-8589-45D0-9912-9FDDC23A7FE4}"/>
              </a:ext>
            </a:extLst>
          </p:cNvPr>
          <p:cNvSpPr txBox="1"/>
          <p:nvPr/>
        </p:nvSpPr>
        <p:spPr>
          <a:xfrm>
            <a:off x="7637458" y="3198165"/>
            <a:ext cx="154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试卷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C1DDC4-36DA-4368-977F-09EC3B3326FB}"/>
              </a:ext>
            </a:extLst>
          </p:cNvPr>
          <p:cNvSpPr txBox="1"/>
          <p:nvPr/>
        </p:nvSpPr>
        <p:spPr>
          <a:xfrm>
            <a:off x="7701332" y="3974072"/>
            <a:ext cx="14157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课上练习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479D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课后作业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1479D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阶段测验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B7FC52-4523-48ED-AC3A-5E9C8E0BEE5B}"/>
              </a:ext>
            </a:extLst>
          </p:cNvPr>
          <p:cNvCxnSpPr>
            <a:stCxn id="5" idx="2"/>
            <a:endCxn id="4" idx="0"/>
          </p:cNvCxnSpPr>
          <p:nvPr/>
        </p:nvCxnSpPr>
        <p:spPr bwMode="auto">
          <a:xfrm flipH="1">
            <a:off x="3798145" y="1787328"/>
            <a:ext cx="1534734" cy="1227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DAA7B7C-918E-46D6-AA89-5605C1D14C25}"/>
              </a:ext>
            </a:extLst>
          </p:cNvPr>
          <p:cNvCxnSpPr>
            <a:stCxn id="5" idx="6"/>
            <a:endCxn id="9" idx="0"/>
          </p:cNvCxnSpPr>
          <p:nvPr/>
        </p:nvCxnSpPr>
        <p:spPr bwMode="auto">
          <a:xfrm>
            <a:off x="6859120" y="1787328"/>
            <a:ext cx="1550100" cy="1227057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241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C057E4-1A4F-4102-9F90-1DD257840214}"/>
              </a:ext>
            </a:extLst>
          </p:cNvPr>
          <p:cNvSpPr/>
          <p:nvPr/>
        </p:nvSpPr>
        <p:spPr bwMode="auto">
          <a:xfrm>
            <a:off x="0" y="6220962"/>
            <a:ext cx="12192000" cy="6370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1BB408C-EE7C-48FE-BCBA-B0CA12BF6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52" y="1166661"/>
            <a:ext cx="10425064" cy="5419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10">
            <a:extLst>
              <a:ext uri="{FF2B5EF4-FFF2-40B4-BE49-F238E27FC236}">
                <a16:creationId xmlns:a16="http://schemas.microsoft.com/office/drawing/2014/main" id="{07F2B690-1A63-425D-86E2-40AB12B3EC75}"/>
              </a:ext>
            </a:extLst>
          </p:cNvPr>
          <p:cNvSpPr/>
          <p:nvPr/>
        </p:nvSpPr>
        <p:spPr>
          <a:xfrm>
            <a:off x="4053221" y="1610896"/>
            <a:ext cx="490350" cy="469010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5" name="直接连接符 15">
            <a:extLst>
              <a:ext uri="{FF2B5EF4-FFF2-40B4-BE49-F238E27FC236}">
                <a16:creationId xmlns:a16="http://schemas.microsoft.com/office/drawing/2014/main" id="{5135BFD3-14B3-4B1F-9F42-6319B48932C4}"/>
              </a:ext>
            </a:extLst>
          </p:cNvPr>
          <p:cNvSpPr/>
          <p:nvPr/>
        </p:nvSpPr>
        <p:spPr>
          <a:xfrm flipV="1">
            <a:off x="4274880" y="2079905"/>
            <a:ext cx="0" cy="356373"/>
          </a:xfrm>
          <a:prstGeom prst="line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3233C9-F373-423D-82CB-E5679F3F3D3B}"/>
              </a:ext>
            </a:extLst>
          </p:cNvPr>
          <p:cNvSpPr/>
          <p:nvPr/>
        </p:nvSpPr>
        <p:spPr>
          <a:xfrm>
            <a:off x="4599905" y="1612458"/>
            <a:ext cx="669729" cy="467448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7" name="矩形 10">
            <a:extLst>
              <a:ext uri="{FF2B5EF4-FFF2-40B4-BE49-F238E27FC236}">
                <a16:creationId xmlns:a16="http://schemas.microsoft.com/office/drawing/2014/main" id="{33D20686-C6AF-45B4-ACFB-382AE28327A0}"/>
              </a:ext>
            </a:extLst>
          </p:cNvPr>
          <p:cNvSpPr/>
          <p:nvPr/>
        </p:nvSpPr>
        <p:spPr>
          <a:xfrm>
            <a:off x="1934882" y="1604020"/>
            <a:ext cx="1733835" cy="467448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21FEBE8-C2C1-4E93-B4DB-5C3C4CFFC823}"/>
              </a:ext>
            </a:extLst>
          </p:cNvPr>
          <p:cNvSpPr/>
          <p:nvPr/>
        </p:nvSpPr>
        <p:spPr>
          <a:xfrm>
            <a:off x="4257475" y="593280"/>
            <a:ext cx="1997551" cy="400108"/>
          </a:xfrm>
          <a:prstGeom prst="rect">
            <a:avLst/>
          </a:prstGeom>
          <a:solidFill>
            <a:srgbClr val="DC523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(3)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插入各类视频</a:t>
            </a:r>
          </a:p>
        </p:txBody>
      </p:sp>
      <p:sp>
        <p:nvSpPr>
          <p:cNvPr id="9" name="直接连接符 15">
            <a:extLst>
              <a:ext uri="{FF2B5EF4-FFF2-40B4-BE49-F238E27FC236}">
                <a16:creationId xmlns:a16="http://schemas.microsoft.com/office/drawing/2014/main" id="{EAB6BBBD-A2FF-4681-8C69-98AD3044C076}"/>
              </a:ext>
            </a:extLst>
          </p:cNvPr>
          <p:cNvSpPr/>
          <p:nvPr/>
        </p:nvSpPr>
        <p:spPr>
          <a:xfrm flipV="1">
            <a:off x="5081100" y="993388"/>
            <a:ext cx="0" cy="610632"/>
          </a:xfrm>
          <a:prstGeom prst="line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0" name="直接连接符 15">
            <a:extLst>
              <a:ext uri="{FF2B5EF4-FFF2-40B4-BE49-F238E27FC236}">
                <a16:creationId xmlns:a16="http://schemas.microsoft.com/office/drawing/2014/main" id="{72EC867D-DBD6-4235-9FFA-29F2CE35929A}"/>
              </a:ext>
            </a:extLst>
          </p:cNvPr>
          <p:cNvSpPr/>
          <p:nvPr/>
        </p:nvSpPr>
        <p:spPr>
          <a:xfrm flipH="1" flipV="1">
            <a:off x="2348961" y="2071468"/>
            <a:ext cx="0" cy="364811"/>
          </a:xfrm>
          <a:prstGeom prst="line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C21523-12B1-4F8B-8AB2-130B3B6B77AA}"/>
              </a:ext>
            </a:extLst>
          </p:cNvPr>
          <p:cNvSpPr/>
          <p:nvPr/>
        </p:nvSpPr>
        <p:spPr>
          <a:xfrm>
            <a:off x="9326282" y="4452108"/>
            <a:ext cx="1832201" cy="589791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0CDB00-C78C-4A4A-974B-3C1130F999A1}"/>
              </a:ext>
            </a:extLst>
          </p:cNvPr>
          <p:cNvSpPr/>
          <p:nvPr/>
        </p:nvSpPr>
        <p:spPr>
          <a:xfrm>
            <a:off x="6802118" y="2258751"/>
            <a:ext cx="2250816" cy="4026992"/>
          </a:xfrm>
          <a:prstGeom prst="rect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3" name="直接连接符 15">
            <a:extLst>
              <a:ext uri="{FF2B5EF4-FFF2-40B4-BE49-F238E27FC236}">
                <a16:creationId xmlns:a16="http://schemas.microsoft.com/office/drawing/2014/main" id="{91C8977C-37AD-4ED6-9904-58B086C9D052}"/>
              </a:ext>
            </a:extLst>
          </p:cNvPr>
          <p:cNvSpPr/>
          <p:nvPr/>
        </p:nvSpPr>
        <p:spPr>
          <a:xfrm flipV="1">
            <a:off x="10034100" y="5041899"/>
            <a:ext cx="0" cy="733986"/>
          </a:xfrm>
          <a:prstGeom prst="line">
            <a:avLst/>
          </a:prstGeom>
          <a:ln w="19050">
            <a:solidFill>
              <a:srgbClr val="DC5233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D6CE44-8815-419A-8688-81332F1268EC}"/>
              </a:ext>
            </a:extLst>
          </p:cNvPr>
          <p:cNvSpPr/>
          <p:nvPr/>
        </p:nvSpPr>
        <p:spPr>
          <a:xfrm>
            <a:off x="9264628" y="5772092"/>
            <a:ext cx="1440642" cy="400108"/>
          </a:xfrm>
          <a:prstGeom prst="rect">
            <a:avLst/>
          </a:prstGeom>
          <a:solidFill>
            <a:srgbClr val="DC523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答案解析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9AD6E0-C1A8-4C44-A3CC-9F570619DCA4}"/>
              </a:ext>
            </a:extLst>
          </p:cNvPr>
          <p:cNvSpPr/>
          <p:nvPr/>
        </p:nvSpPr>
        <p:spPr>
          <a:xfrm>
            <a:off x="3166948" y="2257319"/>
            <a:ext cx="2002877" cy="400108"/>
          </a:xfrm>
          <a:prstGeom prst="rect">
            <a:avLst/>
          </a:prstGeom>
          <a:solidFill>
            <a:srgbClr val="DC523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(1)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新建手机课件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BD8E568-8D84-4B5F-BA2D-E7300C485969}"/>
              </a:ext>
            </a:extLst>
          </p:cNvPr>
          <p:cNvSpPr/>
          <p:nvPr/>
        </p:nvSpPr>
        <p:spPr>
          <a:xfrm>
            <a:off x="859284" y="2261157"/>
            <a:ext cx="1982637" cy="400108"/>
          </a:xfrm>
          <a:prstGeom prst="rect">
            <a:avLst/>
          </a:prstGeom>
          <a:solidFill>
            <a:srgbClr val="DC523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(2)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插入所需题目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3E0575E-F331-41AB-81A8-5E9B73B50557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EE30C271-5E24-421C-AF6F-17B2340BAC09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制作手机课件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E628F4A-E690-4A77-AF02-114DC29BE7F3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7340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6AB3E5-1942-4B7C-AE45-1BD6FCD57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4" y="2122288"/>
            <a:ext cx="11046909" cy="37066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10">
            <a:extLst>
              <a:ext uri="{FF2B5EF4-FFF2-40B4-BE49-F238E27FC236}">
                <a16:creationId xmlns:a16="http://schemas.microsoft.com/office/drawing/2014/main" id="{F96268E1-A59D-42BC-A6FE-072FFB3E16C6}"/>
              </a:ext>
            </a:extLst>
          </p:cNvPr>
          <p:cNvSpPr/>
          <p:nvPr/>
        </p:nvSpPr>
        <p:spPr>
          <a:xfrm>
            <a:off x="5785654" y="2638789"/>
            <a:ext cx="926777" cy="62664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4" name="直接连接符 15">
            <a:extLst>
              <a:ext uri="{FF2B5EF4-FFF2-40B4-BE49-F238E27FC236}">
                <a16:creationId xmlns:a16="http://schemas.microsoft.com/office/drawing/2014/main" id="{EEDACEA3-6774-4EEB-A300-4C003B715444}"/>
              </a:ext>
            </a:extLst>
          </p:cNvPr>
          <p:cNvSpPr/>
          <p:nvPr/>
        </p:nvSpPr>
        <p:spPr>
          <a:xfrm flipH="1" flipV="1">
            <a:off x="6249042" y="1810280"/>
            <a:ext cx="0" cy="837055"/>
          </a:xfrm>
          <a:prstGeom prst="line">
            <a:avLst/>
          </a:prstGeom>
          <a:ln w="25400">
            <a:solidFill>
              <a:srgbClr val="DC5233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5" name="矩形 11">
            <a:extLst>
              <a:ext uri="{FF2B5EF4-FFF2-40B4-BE49-F238E27FC236}">
                <a16:creationId xmlns:a16="http://schemas.microsoft.com/office/drawing/2014/main" id="{3253506F-34B0-410E-9013-DED7A929A01D}"/>
              </a:ext>
            </a:extLst>
          </p:cNvPr>
          <p:cNvSpPr/>
          <p:nvPr/>
        </p:nvSpPr>
        <p:spPr>
          <a:xfrm>
            <a:off x="4936020" y="3808823"/>
            <a:ext cx="2815877" cy="1042383"/>
          </a:xfrm>
          <a:prstGeom prst="rect">
            <a:avLst/>
          </a:prstGeom>
          <a:gradFill>
            <a:gsLst>
              <a:gs pos="0">
                <a:srgbClr val="F7FAFD">
                  <a:alpha val="22000"/>
                </a:srgbClr>
              </a:gs>
              <a:gs pos="48000">
                <a:srgbClr val="F9FBFD">
                  <a:alpha val="68000"/>
                </a:srgbClr>
              </a:gs>
              <a:gs pos="41000">
                <a:srgbClr val="FBFCFE">
                  <a:alpha val="60000"/>
                </a:srgbClr>
              </a:gs>
              <a:gs pos="71000">
                <a:srgbClr val="FFFFFF"/>
              </a:gs>
            </a:gsLst>
            <a:lin ang="5400000" scaled="0"/>
          </a:gra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C5FBB6F-72D0-4C2C-80D7-E0816B2587CB}"/>
              </a:ext>
            </a:extLst>
          </p:cNvPr>
          <p:cNvSpPr/>
          <p:nvPr/>
        </p:nvSpPr>
        <p:spPr>
          <a:xfrm>
            <a:off x="5366099" y="1410172"/>
            <a:ext cx="1765886" cy="400108"/>
          </a:xfrm>
          <a:prstGeom prst="rect">
            <a:avLst/>
          </a:prstGeom>
          <a:solidFill>
            <a:srgbClr val="DC523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(4)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上传至云端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BE31F22-C7D6-4436-9EA7-309AA3B373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t="3481" r="1533" b="3464"/>
          <a:stretch/>
        </p:blipFill>
        <p:spPr>
          <a:xfrm>
            <a:off x="3449784" y="3571617"/>
            <a:ext cx="4546772" cy="2129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30A96BE-01B4-4ABD-960D-469E6C321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4559" y="106472"/>
            <a:ext cx="3131754" cy="6300440"/>
          </a:xfrm>
          <a:prstGeom prst="rect">
            <a:avLst/>
          </a:prstGeom>
        </p:spPr>
      </p:pic>
      <p:sp>
        <p:nvSpPr>
          <p:cNvPr id="9" name="矩形 10">
            <a:extLst>
              <a:ext uri="{FF2B5EF4-FFF2-40B4-BE49-F238E27FC236}">
                <a16:creationId xmlns:a16="http://schemas.microsoft.com/office/drawing/2014/main" id="{9EDC118F-1D37-4325-942F-DE8F7021A8A6}"/>
              </a:ext>
            </a:extLst>
          </p:cNvPr>
          <p:cNvSpPr/>
          <p:nvPr/>
        </p:nvSpPr>
        <p:spPr>
          <a:xfrm>
            <a:off x="9374250" y="3108145"/>
            <a:ext cx="2346325" cy="1971675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E8A75E3-BC56-47BD-8295-6A1A897EDFB5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1" name="标题 1">
              <a:extLst>
                <a:ext uri="{FF2B5EF4-FFF2-40B4-BE49-F238E27FC236}">
                  <a16:creationId xmlns:a16="http://schemas.microsoft.com/office/drawing/2014/main" id="{F565F979-DDF0-41F8-8F18-CFAD476BD10E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同步课件至云端（课件库）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2933DF4B-A0AB-4D7F-B585-208CADCFED82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237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F298046-EB8F-46E2-AEA0-5128287563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835" y="1069949"/>
            <a:ext cx="2847162" cy="5064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D880640-07CB-4F5C-B737-52BEAA7C61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419" y="1069948"/>
            <a:ext cx="2847162" cy="5064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78090F6-6762-4494-B583-E35FE409B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53" y="1036490"/>
            <a:ext cx="2884784" cy="5131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对话气泡: 圆角矩形 42">
            <a:extLst>
              <a:ext uri="{FF2B5EF4-FFF2-40B4-BE49-F238E27FC236}">
                <a16:creationId xmlns:a16="http://schemas.microsoft.com/office/drawing/2014/main" id="{066E3D6E-8B36-4C31-8864-E461691C86DE}"/>
              </a:ext>
            </a:extLst>
          </p:cNvPr>
          <p:cNvSpPr/>
          <p:nvPr/>
        </p:nvSpPr>
        <p:spPr>
          <a:xfrm>
            <a:off x="8492612" y="3898806"/>
            <a:ext cx="2212116" cy="464185"/>
          </a:xfrm>
          <a:prstGeom prst="rect">
            <a:avLst/>
          </a:prstGeom>
          <a:solidFill>
            <a:srgbClr val="DC5233"/>
          </a:solidFill>
          <a:ln w="95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选择班级确认发送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B211E0-B0E2-4E8A-B460-B77B46683CC5}"/>
              </a:ext>
            </a:extLst>
          </p:cNvPr>
          <p:cNvSpPr/>
          <p:nvPr/>
        </p:nvSpPr>
        <p:spPr>
          <a:xfrm>
            <a:off x="1183607" y="3503832"/>
            <a:ext cx="2621796" cy="2170983"/>
          </a:xfrm>
          <a:prstGeom prst="rect">
            <a:avLst/>
          </a:prstGeom>
          <a:noFill/>
          <a:ln>
            <a:solidFill>
              <a:srgbClr val="DC52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  <a:sym typeface="DengXian"/>
            </a:endParaRPr>
          </a:p>
        </p:txBody>
      </p:sp>
      <p:sp>
        <p:nvSpPr>
          <p:cNvPr id="7" name=" 184">
            <a:extLst>
              <a:ext uri="{FF2B5EF4-FFF2-40B4-BE49-F238E27FC236}">
                <a16:creationId xmlns:a16="http://schemas.microsoft.com/office/drawing/2014/main" id="{CE57CC71-6558-43E1-AA4D-0CAD59415233}"/>
              </a:ext>
            </a:extLst>
          </p:cNvPr>
          <p:cNvSpPr/>
          <p:nvPr/>
        </p:nvSpPr>
        <p:spPr>
          <a:xfrm flipH="1">
            <a:off x="2142977" y="5198614"/>
            <a:ext cx="108000" cy="108000"/>
          </a:xfrm>
          <a:prstGeom prst="ellipse">
            <a:avLst/>
          </a:prstGeom>
          <a:solidFill>
            <a:srgbClr val="DC5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DengXi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F957421-C548-483D-A19E-87E68DE8E021}"/>
              </a:ext>
            </a:extLst>
          </p:cNvPr>
          <p:cNvCxnSpPr>
            <a:cxnSpLocks/>
            <a:stCxn id="7" idx="0"/>
          </p:cNvCxnSpPr>
          <p:nvPr/>
        </p:nvCxnSpPr>
        <p:spPr>
          <a:xfrm flipH="1">
            <a:off x="2196575" y="5198614"/>
            <a:ext cx="402" cy="915035"/>
          </a:xfrm>
          <a:prstGeom prst="line">
            <a:avLst/>
          </a:prstGeom>
          <a:ln w="12700">
            <a:solidFill>
              <a:srgbClr val="DC52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0B84AE33-9B56-4383-9356-90968316FD91}"/>
              </a:ext>
            </a:extLst>
          </p:cNvPr>
          <p:cNvGrpSpPr/>
          <p:nvPr/>
        </p:nvGrpSpPr>
        <p:grpSpPr>
          <a:xfrm rot="10800000">
            <a:off x="7237479" y="5232475"/>
            <a:ext cx="108000" cy="585357"/>
            <a:chOff x="7574266" y="4465729"/>
            <a:chExt cx="108000" cy="585357"/>
          </a:xfrm>
        </p:grpSpPr>
        <p:sp>
          <p:nvSpPr>
            <p:cNvPr id="10" name=" 184">
              <a:extLst>
                <a:ext uri="{FF2B5EF4-FFF2-40B4-BE49-F238E27FC236}">
                  <a16:creationId xmlns:a16="http://schemas.microsoft.com/office/drawing/2014/main" id="{14AD4295-E084-4E43-9C0C-F608BA725CD8}"/>
                </a:ext>
              </a:extLst>
            </p:cNvPr>
            <p:cNvSpPr/>
            <p:nvPr/>
          </p:nvSpPr>
          <p:spPr>
            <a:xfrm flipH="1">
              <a:off x="7574266" y="4465729"/>
              <a:ext cx="108000" cy="108000"/>
            </a:xfrm>
            <a:prstGeom prst="ellipse">
              <a:avLst/>
            </a:prstGeom>
            <a:solidFill>
              <a:srgbClr val="DC52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2EB3C83-CAA8-4E39-8D5B-B6F4B70C9C08}"/>
                </a:ext>
              </a:extLst>
            </p:cNvPr>
            <p:cNvCxnSpPr/>
            <p:nvPr/>
          </p:nvCxnSpPr>
          <p:spPr>
            <a:xfrm flipH="1">
              <a:off x="7621345" y="4535466"/>
              <a:ext cx="2540" cy="515620"/>
            </a:xfrm>
            <a:prstGeom prst="line">
              <a:avLst/>
            </a:prstGeom>
            <a:ln w="12700">
              <a:solidFill>
                <a:srgbClr val="DC52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对话气泡: 圆角矩形 41">
            <a:extLst>
              <a:ext uri="{FF2B5EF4-FFF2-40B4-BE49-F238E27FC236}">
                <a16:creationId xmlns:a16="http://schemas.microsoft.com/office/drawing/2014/main" id="{0ACF4DA1-7CF5-4374-93E2-4B9AEC33C2D4}"/>
              </a:ext>
            </a:extLst>
          </p:cNvPr>
          <p:cNvSpPr/>
          <p:nvPr/>
        </p:nvSpPr>
        <p:spPr>
          <a:xfrm>
            <a:off x="6808362" y="4836422"/>
            <a:ext cx="1156349" cy="464390"/>
          </a:xfrm>
          <a:prstGeom prst="rect">
            <a:avLst/>
          </a:prstGeom>
          <a:solidFill>
            <a:srgbClr val="DC5233"/>
          </a:solidFill>
          <a:ln w="95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进行发布</a:t>
            </a:r>
          </a:p>
        </p:txBody>
      </p:sp>
      <p:sp>
        <p:nvSpPr>
          <p:cNvPr id="13" name="对话气泡: 圆角矩形 44">
            <a:extLst>
              <a:ext uri="{FF2B5EF4-FFF2-40B4-BE49-F238E27FC236}">
                <a16:creationId xmlns:a16="http://schemas.microsoft.com/office/drawing/2014/main" id="{8A66E41B-4AD4-424F-8DB1-48C732C4D3D1}"/>
              </a:ext>
            </a:extLst>
          </p:cNvPr>
          <p:cNvSpPr/>
          <p:nvPr/>
        </p:nvSpPr>
        <p:spPr>
          <a:xfrm>
            <a:off x="5020096" y="4842429"/>
            <a:ext cx="1611930" cy="464185"/>
          </a:xfrm>
          <a:prstGeom prst="rect">
            <a:avLst/>
          </a:prstGeom>
          <a:solidFill>
            <a:srgbClr val="DC5233"/>
          </a:solidFill>
          <a:ln w="95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添加语音讲解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82562EE-0DC0-46BF-8CAB-76B8CAB7593E}"/>
              </a:ext>
            </a:extLst>
          </p:cNvPr>
          <p:cNvGrpSpPr/>
          <p:nvPr/>
        </p:nvGrpSpPr>
        <p:grpSpPr>
          <a:xfrm rot="10800000">
            <a:off x="5424114" y="5241804"/>
            <a:ext cx="108000" cy="585357"/>
            <a:chOff x="7574266" y="4465729"/>
            <a:chExt cx="108000" cy="585357"/>
          </a:xfrm>
        </p:grpSpPr>
        <p:sp>
          <p:nvSpPr>
            <p:cNvPr id="15" name=" 184">
              <a:extLst>
                <a:ext uri="{FF2B5EF4-FFF2-40B4-BE49-F238E27FC236}">
                  <a16:creationId xmlns:a16="http://schemas.microsoft.com/office/drawing/2014/main" id="{B71758B3-FDD4-43AB-BAF9-F18E497E8ABB}"/>
                </a:ext>
              </a:extLst>
            </p:cNvPr>
            <p:cNvSpPr/>
            <p:nvPr/>
          </p:nvSpPr>
          <p:spPr>
            <a:xfrm flipH="1">
              <a:off x="7574266" y="4465729"/>
              <a:ext cx="108000" cy="108000"/>
            </a:xfrm>
            <a:prstGeom prst="ellipse">
              <a:avLst/>
            </a:prstGeom>
            <a:solidFill>
              <a:srgbClr val="DC52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4F682B8-A703-4995-B51E-8E08F0DDA343}"/>
                </a:ext>
              </a:extLst>
            </p:cNvPr>
            <p:cNvCxnSpPr/>
            <p:nvPr/>
          </p:nvCxnSpPr>
          <p:spPr>
            <a:xfrm flipH="1">
              <a:off x="7621345" y="4535466"/>
              <a:ext cx="2540" cy="515620"/>
            </a:xfrm>
            <a:prstGeom prst="line">
              <a:avLst/>
            </a:prstGeom>
            <a:ln w="12700">
              <a:solidFill>
                <a:srgbClr val="DC52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对话气泡: 圆角矩形 40">
            <a:extLst>
              <a:ext uri="{FF2B5EF4-FFF2-40B4-BE49-F238E27FC236}">
                <a16:creationId xmlns:a16="http://schemas.microsoft.com/office/drawing/2014/main" id="{0273A173-9206-40BA-9D22-87041B275F67}"/>
              </a:ext>
            </a:extLst>
          </p:cNvPr>
          <p:cNvSpPr/>
          <p:nvPr/>
        </p:nvSpPr>
        <p:spPr>
          <a:xfrm>
            <a:off x="1588245" y="5887265"/>
            <a:ext cx="1156349" cy="460597"/>
          </a:xfrm>
          <a:prstGeom prst="rect">
            <a:avLst/>
          </a:prstGeom>
          <a:solidFill>
            <a:srgbClr val="DC5233"/>
          </a:solidFill>
          <a:ln w="95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rPr>
              <a:t>点击预览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D3AFF98-8310-4673-98F6-E7398AE45465}"/>
              </a:ext>
            </a:extLst>
          </p:cNvPr>
          <p:cNvSpPr/>
          <p:nvPr/>
        </p:nvSpPr>
        <p:spPr>
          <a:xfrm>
            <a:off x="8341872" y="4741723"/>
            <a:ext cx="2767803" cy="700605"/>
          </a:xfrm>
          <a:prstGeom prst="rect">
            <a:avLst/>
          </a:prstGeom>
          <a:noFill/>
          <a:ln>
            <a:solidFill>
              <a:srgbClr val="DC52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  <a:sym typeface="DengXian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E0C3BD6-76C3-416F-BD33-0843D6460E29}"/>
              </a:ext>
            </a:extLst>
          </p:cNvPr>
          <p:cNvSpPr/>
          <p:nvPr/>
        </p:nvSpPr>
        <p:spPr>
          <a:xfrm>
            <a:off x="8341872" y="2369677"/>
            <a:ext cx="2767803" cy="1080565"/>
          </a:xfrm>
          <a:prstGeom prst="rect">
            <a:avLst/>
          </a:prstGeom>
          <a:noFill/>
          <a:ln>
            <a:solidFill>
              <a:srgbClr val="DC52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  <a:sym typeface="DengXian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CEC613B-BCB2-4FEB-BDC1-67DCA3BE0BF1}"/>
              </a:ext>
            </a:extLst>
          </p:cNvPr>
          <p:cNvGrpSpPr/>
          <p:nvPr/>
        </p:nvGrpSpPr>
        <p:grpSpPr>
          <a:xfrm rot="10800000">
            <a:off x="9641367" y="4298754"/>
            <a:ext cx="108000" cy="689226"/>
            <a:chOff x="7574266" y="4465729"/>
            <a:chExt cx="108000" cy="689226"/>
          </a:xfrm>
        </p:grpSpPr>
        <p:sp>
          <p:nvSpPr>
            <p:cNvPr id="21" name=" 184">
              <a:extLst>
                <a:ext uri="{FF2B5EF4-FFF2-40B4-BE49-F238E27FC236}">
                  <a16:creationId xmlns:a16="http://schemas.microsoft.com/office/drawing/2014/main" id="{7CA36D87-79A9-4889-9EFD-B72EE1306E93}"/>
                </a:ext>
              </a:extLst>
            </p:cNvPr>
            <p:cNvSpPr/>
            <p:nvPr/>
          </p:nvSpPr>
          <p:spPr>
            <a:xfrm flipH="1">
              <a:off x="7574266" y="4465729"/>
              <a:ext cx="108000" cy="108000"/>
            </a:xfrm>
            <a:prstGeom prst="ellipse">
              <a:avLst/>
            </a:prstGeom>
            <a:solidFill>
              <a:srgbClr val="DC52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DengXian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0C65EB3-080F-4BF7-A367-E36CD2AC6D1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623885" y="4535466"/>
              <a:ext cx="0" cy="619489"/>
            </a:xfrm>
            <a:prstGeom prst="line">
              <a:avLst/>
            </a:prstGeom>
            <a:ln w="12700">
              <a:solidFill>
                <a:srgbClr val="DC52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B9E534-98D3-440E-B8F7-1CE5F7A81CE5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4" name="标题 1">
              <a:extLst>
                <a:ext uri="{FF2B5EF4-FFF2-40B4-BE49-F238E27FC236}">
                  <a16:creationId xmlns:a16="http://schemas.microsoft.com/office/drawing/2014/main" id="{34666823-F0FE-4267-B49F-2386F73C4ED9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教师发布手机课件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777AA0C-4D29-44FF-8CE4-ACAF949733F5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40966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D4C118-1EEB-4E61-8B16-47327DF81EF3}"/>
              </a:ext>
            </a:extLst>
          </p:cNvPr>
          <p:cNvSpPr/>
          <p:nvPr/>
        </p:nvSpPr>
        <p:spPr>
          <a:xfrm>
            <a:off x="772885" y="1092569"/>
            <a:ext cx="10646229" cy="5149561"/>
          </a:xfrm>
          <a:prstGeom prst="rect">
            <a:avLst/>
          </a:prstGeom>
          <a:solidFill>
            <a:srgbClr val="F2F2F2">
              <a:alpha val="40000"/>
            </a:srgb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/>
              <a:ea typeface="DengXian"/>
              <a:cs typeface="DengXian"/>
              <a:sym typeface="DengXian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781DFE8-0065-4C99-94ED-510E68C0F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11" y="1225474"/>
            <a:ext cx="2545984" cy="452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189DC8-F162-46E4-91FF-1D65DD20B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28" y="1225474"/>
            <a:ext cx="2545986" cy="452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4C5D8CD-F196-41D7-857E-5D0C4CEF61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947" y="1225474"/>
            <a:ext cx="2545986" cy="452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BD2ECCDF-FC00-4609-A31A-CEAC81C00A01}"/>
              </a:ext>
            </a:extLst>
          </p:cNvPr>
          <p:cNvSpPr/>
          <p:nvPr/>
        </p:nvSpPr>
        <p:spPr>
          <a:xfrm>
            <a:off x="4578234" y="5918254"/>
            <a:ext cx="3035529" cy="442672"/>
          </a:xfrm>
          <a:prstGeom prst="round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学生手机学习界面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9EB24A-2EA8-4AA3-9AFD-FFAAD43C8E3D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8" name="标题 1">
              <a:extLst>
                <a:ext uri="{FF2B5EF4-FFF2-40B4-BE49-F238E27FC236}">
                  <a16:creationId xmlns:a16="http://schemas.microsoft.com/office/drawing/2014/main" id="{A00196D2-7E5D-4F2C-8C1B-8BB6F654CD39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学生收到提醒进行学习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F592F26-56F0-4ED9-AE42-68E81B0A2CBD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2465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369F144-891B-412A-9E54-378029586825}"/>
              </a:ext>
            </a:extLst>
          </p:cNvPr>
          <p:cNvGrpSpPr/>
          <p:nvPr/>
        </p:nvGrpSpPr>
        <p:grpSpPr>
          <a:xfrm>
            <a:off x="3690708" y="795709"/>
            <a:ext cx="4810584" cy="4366747"/>
            <a:chOff x="3912863" y="1063742"/>
            <a:chExt cx="4366273" cy="3963429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80C8BCF9-7645-4535-88A8-21AB0872EA6F}"/>
                </a:ext>
              </a:extLst>
            </p:cNvPr>
            <p:cNvSpPr/>
            <p:nvPr/>
          </p:nvSpPr>
          <p:spPr bwMode="auto">
            <a:xfrm>
              <a:off x="5588659" y="3155445"/>
              <a:ext cx="1044000" cy="65672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6117D29-D6CB-4C26-AAA0-95A6F18F063E}"/>
                </a:ext>
              </a:extLst>
            </p:cNvPr>
            <p:cNvSpPr txBox="1"/>
            <p:nvPr/>
          </p:nvSpPr>
          <p:spPr>
            <a:xfrm>
              <a:off x="5802682" y="3299140"/>
              <a:ext cx="586635" cy="335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DengXian"/>
                </a:rPr>
                <a:t>试卷</a:t>
              </a: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CB2E9D79-7D25-4AAD-BB9A-DB1A29916CBC}"/>
                </a:ext>
              </a:extLst>
            </p:cNvPr>
            <p:cNvSpPr/>
            <p:nvPr/>
          </p:nvSpPr>
          <p:spPr bwMode="auto">
            <a:xfrm>
              <a:off x="4635689" y="1786568"/>
              <a:ext cx="2920621" cy="2517777"/>
            </a:xfrm>
            <a:prstGeom prst="triangle">
              <a:avLst/>
            </a:prstGeom>
            <a:noFill/>
            <a:ln w="38100" cap="flat" cmpd="sng" algn="ctr">
              <a:solidFill>
                <a:srgbClr val="5BA2E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3CD88A9-120D-49AF-9D63-5CB9382EA7A7}"/>
                </a:ext>
              </a:extLst>
            </p:cNvPr>
            <p:cNvSpPr/>
            <p:nvPr/>
          </p:nvSpPr>
          <p:spPr bwMode="auto">
            <a:xfrm>
              <a:off x="6833484" y="3581519"/>
              <a:ext cx="1445652" cy="144565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833DBF8-23DA-40DD-836F-0271D05F402D}"/>
                </a:ext>
              </a:extLst>
            </p:cNvPr>
            <p:cNvSpPr/>
            <p:nvPr/>
          </p:nvSpPr>
          <p:spPr bwMode="auto">
            <a:xfrm>
              <a:off x="5373173" y="1063742"/>
              <a:ext cx="1445652" cy="144565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F6BDFBC-9112-47ED-9D74-B2D53EC87FB3}"/>
                </a:ext>
              </a:extLst>
            </p:cNvPr>
            <p:cNvSpPr/>
            <p:nvPr/>
          </p:nvSpPr>
          <p:spPr bwMode="auto">
            <a:xfrm>
              <a:off x="3912863" y="3581519"/>
              <a:ext cx="1445652" cy="144565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sym typeface="DengXian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B9B55B-1743-482D-A474-679610223261}"/>
                </a:ext>
              </a:extLst>
            </p:cNvPr>
            <p:cNvSpPr txBox="1"/>
            <p:nvPr/>
          </p:nvSpPr>
          <p:spPr>
            <a:xfrm>
              <a:off x="5695890" y="1555735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DengXian"/>
                </a:rPr>
                <a:t>测验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8BA552-6BB6-461C-8FC2-6987FF57D937}"/>
                </a:ext>
              </a:extLst>
            </p:cNvPr>
            <p:cNvSpPr txBox="1"/>
            <p:nvPr/>
          </p:nvSpPr>
          <p:spPr>
            <a:xfrm>
              <a:off x="7156199" y="4073513"/>
              <a:ext cx="8002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DengXian"/>
                </a:rPr>
                <a:t>作业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A5115CC-F64D-4C33-B58A-411E87A91360}"/>
                </a:ext>
              </a:extLst>
            </p:cNvPr>
            <p:cNvSpPr txBox="1"/>
            <p:nvPr/>
          </p:nvSpPr>
          <p:spPr>
            <a:xfrm>
              <a:off x="4235579" y="4073513"/>
              <a:ext cx="8002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DengXian"/>
                </a:rPr>
                <a:t>考试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805F20-E2AC-40C3-AED7-083CBE8909F9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13" name="标题 1">
              <a:extLst>
                <a:ext uri="{FF2B5EF4-FFF2-40B4-BE49-F238E27FC236}">
                  <a16:creationId xmlns:a16="http://schemas.microsoft.com/office/drawing/2014/main" id="{F2F131A5-E316-492A-A6AD-F3FC3DDE3F7B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试卷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75F4D72C-3EBF-45C4-A127-7AAB96BCC324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9508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F0D547-FD2B-4316-834D-7B59B1ABC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05" y="1591135"/>
            <a:ext cx="10894496" cy="32555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847E98C-DFDC-4CF9-B415-F6463DA5E3DC}"/>
              </a:ext>
            </a:extLst>
          </p:cNvPr>
          <p:cNvSpPr/>
          <p:nvPr/>
        </p:nvSpPr>
        <p:spPr bwMode="auto">
          <a:xfrm>
            <a:off x="0" y="6220962"/>
            <a:ext cx="12192000" cy="6370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4" name="对话气泡: 圆角矩形 40">
            <a:extLst>
              <a:ext uri="{FF2B5EF4-FFF2-40B4-BE49-F238E27FC236}">
                <a16:creationId xmlns:a16="http://schemas.microsoft.com/office/drawing/2014/main" id="{B0D1E3D3-A12C-4E52-B215-256721145F54}"/>
              </a:ext>
            </a:extLst>
          </p:cNvPr>
          <p:cNvSpPr/>
          <p:nvPr/>
        </p:nvSpPr>
        <p:spPr>
          <a:xfrm>
            <a:off x="5522515" y="2305052"/>
            <a:ext cx="640062" cy="708983"/>
          </a:xfrm>
          <a:prstGeom prst="rect">
            <a:avLst/>
          </a:prstGeom>
          <a:noFill/>
          <a:ln w="2540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sp>
        <p:nvSpPr>
          <p:cNvPr id="5" name="矩形 1">
            <a:extLst>
              <a:ext uri="{FF2B5EF4-FFF2-40B4-BE49-F238E27FC236}">
                <a16:creationId xmlns:a16="http://schemas.microsoft.com/office/drawing/2014/main" id="{250CD073-D56A-49D9-B0F0-78B05489C0C7}"/>
              </a:ext>
            </a:extLst>
          </p:cNvPr>
          <p:cNvSpPr/>
          <p:nvPr/>
        </p:nvSpPr>
        <p:spPr>
          <a:xfrm>
            <a:off x="-23775" y="3150621"/>
            <a:ext cx="11778380" cy="176653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68000">
                <a:srgbClr val="FBFCFE"/>
              </a:gs>
              <a:gs pos="100000">
                <a:srgbClr val="FFFFFF"/>
              </a:gs>
            </a:gsLst>
            <a:lin ang="54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DengXian"/>
              <a:sym typeface="DengXian"/>
            </a:endParaRPr>
          </a:p>
        </p:txBody>
      </p:sp>
      <p:sp>
        <p:nvSpPr>
          <p:cNvPr id="6" name="文本框 23">
            <a:extLst>
              <a:ext uri="{FF2B5EF4-FFF2-40B4-BE49-F238E27FC236}">
                <a16:creationId xmlns:a16="http://schemas.microsoft.com/office/drawing/2014/main" id="{30E651AF-D6BF-4135-8BCA-40D66635BC6E}"/>
              </a:ext>
            </a:extLst>
          </p:cNvPr>
          <p:cNvSpPr txBox="1"/>
          <p:nvPr/>
        </p:nvSpPr>
        <p:spPr>
          <a:xfrm>
            <a:off x="4588144" y="1109038"/>
            <a:ext cx="2495425" cy="338550"/>
          </a:xfrm>
          <a:prstGeom prst="rect">
            <a:avLst/>
          </a:prstGeom>
          <a:solidFill>
            <a:srgbClr val="DC523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（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1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）点击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新建试卷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sp>
        <p:nvSpPr>
          <p:cNvPr id="7" name="对话气泡: 圆角矩形 40">
            <a:extLst>
              <a:ext uri="{FF2B5EF4-FFF2-40B4-BE49-F238E27FC236}">
                <a16:creationId xmlns:a16="http://schemas.microsoft.com/office/drawing/2014/main" id="{3A0D0C8F-EE91-499F-BDF8-C9A0B0615916}"/>
              </a:ext>
            </a:extLst>
          </p:cNvPr>
          <p:cNvSpPr/>
          <p:nvPr/>
        </p:nvSpPr>
        <p:spPr>
          <a:xfrm>
            <a:off x="2473834" y="2305052"/>
            <a:ext cx="2338926" cy="708983"/>
          </a:xfrm>
          <a:prstGeom prst="rect">
            <a:avLst/>
          </a:prstGeom>
          <a:noFill/>
          <a:ln w="2540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A05C78-9422-4A5E-8437-26444E7C842E}"/>
              </a:ext>
            </a:extLst>
          </p:cNvPr>
          <p:cNvGrpSpPr/>
          <p:nvPr/>
        </p:nvGrpSpPr>
        <p:grpSpPr>
          <a:xfrm>
            <a:off x="3300207" y="1447588"/>
            <a:ext cx="45719" cy="784577"/>
            <a:chOff x="927773" y="2758262"/>
            <a:chExt cx="45719" cy="784577"/>
          </a:xfrm>
        </p:grpSpPr>
        <p:sp>
          <p:nvSpPr>
            <p:cNvPr id="9" name="直接连接符 15">
              <a:extLst>
                <a:ext uri="{FF2B5EF4-FFF2-40B4-BE49-F238E27FC236}">
                  <a16:creationId xmlns:a16="http://schemas.microsoft.com/office/drawing/2014/main" id="{A3F5416E-7285-46C3-8CE8-9E2373A4C3D5}"/>
                </a:ext>
              </a:extLst>
            </p:cNvPr>
            <p:cNvSpPr/>
            <p:nvPr/>
          </p:nvSpPr>
          <p:spPr>
            <a:xfrm flipH="1" flipV="1">
              <a:off x="949126" y="2758262"/>
              <a:ext cx="0" cy="735545"/>
            </a:xfrm>
            <a:prstGeom prst="line">
              <a:avLst/>
            </a:prstGeom>
            <a:ln w="1905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0" name="流程图: 接点 9">
              <a:extLst>
                <a:ext uri="{FF2B5EF4-FFF2-40B4-BE49-F238E27FC236}">
                  <a16:creationId xmlns:a16="http://schemas.microsoft.com/office/drawing/2014/main" id="{F0C8CD8E-2EA8-49A8-815A-777EE221BD0E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solidFill>
              <a:srgbClr val="DC5233"/>
            </a:solidFill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E4D43ADC-1D0D-4F5C-8614-4E9BAC4BCD4E}"/>
              </a:ext>
            </a:extLst>
          </p:cNvPr>
          <p:cNvSpPr txBox="1"/>
          <p:nvPr/>
        </p:nvSpPr>
        <p:spPr>
          <a:xfrm>
            <a:off x="2369986" y="1109038"/>
            <a:ext cx="1992292" cy="338550"/>
          </a:xfrm>
          <a:prstGeom prst="rect">
            <a:avLst/>
          </a:prstGeom>
          <a:solidFill>
            <a:srgbClr val="DC523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（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2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）插入各类题目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sp>
        <p:nvSpPr>
          <p:cNvPr id="12" name="对话气泡: 圆角矩形 40">
            <a:extLst>
              <a:ext uri="{FF2B5EF4-FFF2-40B4-BE49-F238E27FC236}">
                <a16:creationId xmlns:a16="http://schemas.microsoft.com/office/drawing/2014/main" id="{5AE533C1-094B-458D-8ABA-9FD41199ED57}"/>
              </a:ext>
            </a:extLst>
          </p:cNvPr>
          <p:cNvSpPr/>
          <p:nvPr/>
        </p:nvSpPr>
        <p:spPr>
          <a:xfrm>
            <a:off x="4860646" y="2305052"/>
            <a:ext cx="552754" cy="708983"/>
          </a:xfrm>
          <a:prstGeom prst="rect">
            <a:avLst/>
          </a:prstGeom>
          <a:noFill/>
          <a:ln w="2540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4914A38-1556-4F60-9611-6CBC0415806B}"/>
              </a:ext>
            </a:extLst>
          </p:cNvPr>
          <p:cNvGrpSpPr/>
          <p:nvPr/>
        </p:nvGrpSpPr>
        <p:grpSpPr>
          <a:xfrm rot="10800000">
            <a:off x="5091304" y="3082755"/>
            <a:ext cx="45719" cy="444408"/>
            <a:chOff x="927773" y="3098431"/>
            <a:chExt cx="45719" cy="444408"/>
          </a:xfrm>
          <a:solidFill>
            <a:srgbClr val="DC5233"/>
          </a:solidFill>
        </p:grpSpPr>
        <p:sp>
          <p:nvSpPr>
            <p:cNvPr id="14" name="直接连接符 15">
              <a:extLst>
                <a:ext uri="{FF2B5EF4-FFF2-40B4-BE49-F238E27FC236}">
                  <a16:creationId xmlns:a16="http://schemas.microsoft.com/office/drawing/2014/main" id="{42FBE234-496E-4EE4-B8BF-5DC03542AE46}"/>
                </a:ext>
              </a:extLst>
            </p:cNvPr>
            <p:cNvSpPr/>
            <p:nvPr/>
          </p:nvSpPr>
          <p:spPr>
            <a:xfrm flipH="1" flipV="1">
              <a:off x="949126" y="3098431"/>
              <a:ext cx="0" cy="395377"/>
            </a:xfrm>
            <a:prstGeom prst="line">
              <a:avLst/>
            </a:prstGeom>
            <a:grpFill/>
            <a:ln w="1905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5" name="流程图: 接点 14">
              <a:extLst>
                <a:ext uri="{FF2B5EF4-FFF2-40B4-BE49-F238E27FC236}">
                  <a16:creationId xmlns:a16="http://schemas.microsoft.com/office/drawing/2014/main" id="{6D282247-D922-4878-BAC3-7EE5333C8BF8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sp>
        <p:nvSpPr>
          <p:cNvPr id="16" name="文本框 23">
            <a:extLst>
              <a:ext uri="{FF2B5EF4-FFF2-40B4-BE49-F238E27FC236}">
                <a16:creationId xmlns:a16="http://schemas.microsoft.com/office/drawing/2014/main" id="{7268A9E3-1A9F-4860-90D4-D8FEA31FA2FD}"/>
              </a:ext>
            </a:extLst>
          </p:cNvPr>
          <p:cNvSpPr txBox="1"/>
          <p:nvPr/>
        </p:nvSpPr>
        <p:spPr>
          <a:xfrm>
            <a:off x="4588144" y="3472022"/>
            <a:ext cx="2764790" cy="338550"/>
          </a:xfrm>
          <a:prstGeom prst="rect">
            <a:avLst/>
          </a:prstGeom>
          <a:solidFill>
            <a:srgbClr val="DC523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批量导入可以快速制作题目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12AA28-8026-4001-BA49-6470D4879EA2}"/>
              </a:ext>
            </a:extLst>
          </p:cNvPr>
          <p:cNvGrpSpPr/>
          <p:nvPr/>
        </p:nvGrpSpPr>
        <p:grpSpPr>
          <a:xfrm>
            <a:off x="5819696" y="1447588"/>
            <a:ext cx="45719" cy="784577"/>
            <a:chOff x="927773" y="2758262"/>
            <a:chExt cx="45719" cy="784577"/>
          </a:xfrm>
        </p:grpSpPr>
        <p:sp>
          <p:nvSpPr>
            <p:cNvPr id="18" name="直接连接符 15">
              <a:extLst>
                <a:ext uri="{FF2B5EF4-FFF2-40B4-BE49-F238E27FC236}">
                  <a16:creationId xmlns:a16="http://schemas.microsoft.com/office/drawing/2014/main" id="{C705B387-9E1C-4CEF-B7CD-0110C6FF0F75}"/>
                </a:ext>
              </a:extLst>
            </p:cNvPr>
            <p:cNvSpPr/>
            <p:nvPr/>
          </p:nvSpPr>
          <p:spPr>
            <a:xfrm flipH="1" flipV="1">
              <a:off x="949126" y="2758262"/>
              <a:ext cx="0" cy="735545"/>
            </a:xfrm>
            <a:prstGeom prst="line">
              <a:avLst/>
            </a:prstGeom>
            <a:ln w="1905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9" name="流程图: 接点 18">
              <a:extLst>
                <a:ext uri="{FF2B5EF4-FFF2-40B4-BE49-F238E27FC236}">
                  <a16:creationId xmlns:a16="http://schemas.microsoft.com/office/drawing/2014/main" id="{D495FAFB-88F2-43D9-BB6D-E49811894F83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solidFill>
              <a:srgbClr val="DC5233"/>
            </a:solidFill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C40B1CEB-55F0-4825-8295-EC3B939E0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"/>
          <a:stretch/>
        </p:blipFill>
        <p:spPr>
          <a:xfrm>
            <a:off x="1642349" y="3938597"/>
            <a:ext cx="2588079" cy="1802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CEA8DBD-603A-494F-9D76-778C6B345F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612" y="4101496"/>
            <a:ext cx="2757805" cy="1950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FE311F8-BE01-44E6-A660-18DBDC123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1691" y="4317663"/>
            <a:ext cx="2764790" cy="2179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F98B427E-52A2-4F33-8805-FCB041705302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4" name="标题 1">
              <a:extLst>
                <a:ext uri="{FF2B5EF4-FFF2-40B4-BE49-F238E27FC236}">
                  <a16:creationId xmlns:a16="http://schemas.microsoft.com/office/drawing/2014/main" id="{E37BF803-720B-4ADD-93E8-C082C8A28C6A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教师制作试卷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7DD1828-BD3A-486B-BFAC-E9B3F06F1657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53616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1318498-0914-47C9-A3D1-C179F4975BFB}"/>
              </a:ext>
            </a:extLst>
          </p:cNvPr>
          <p:cNvSpPr/>
          <p:nvPr/>
        </p:nvSpPr>
        <p:spPr bwMode="auto">
          <a:xfrm>
            <a:off x="0" y="6220962"/>
            <a:ext cx="12192000" cy="6370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79159A-0035-4D8C-8400-513340CD1A5C}"/>
              </a:ext>
            </a:extLst>
          </p:cNvPr>
          <p:cNvSpPr/>
          <p:nvPr/>
        </p:nvSpPr>
        <p:spPr>
          <a:xfrm>
            <a:off x="8029575" y="0"/>
            <a:ext cx="4192589" cy="6858000"/>
          </a:xfrm>
          <a:prstGeom prst="rect">
            <a:avLst/>
          </a:prstGeom>
          <a:solidFill>
            <a:srgbClr val="F7F7F7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  <a:sym typeface="PingFang SC Regular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1F0ABC-0268-4C32-93AB-D75132B62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71" r="23927" b="60106"/>
          <a:stretch/>
        </p:blipFill>
        <p:spPr>
          <a:xfrm>
            <a:off x="-573588" y="2434466"/>
            <a:ext cx="6213273" cy="3254828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sp>
        <p:nvSpPr>
          <p:cNvPr id="5" name="对话气泡: 圆角矩形 40">
            <a:extLst>
              <a:ext uri="{FF2B5EF4-FFF2-40B4-BE49-F238E27FC236}">
                <a16:creationId xmlns:a16="http://schemas.microsoft.com/office/drawing/2014/main" id="{FB7C9519-E02A-48B0-90AA-73762CB64D01}"/>
              </a:ext>
            </a:extLst>
          </p:cNvPr>
          <p:cNvSpPr/>
          <p:nvPr/>
        </p:nvSpPr>
        <p:spPr>
          <a:xfrm>
            <a:off x="2277501" y="3175039"/>
            <a:ext cx="1112226" cy="708983"/>
          </a:xfrm>
          <a:prstGeom prst="rect">
            <a:avLst/>
          </a:prstGeom>
          <a:noFill/>
          <a:ln w="1905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E9DA90-A9F1-440E-BEF8-5D6433F7EBF7}"/>
              </a:ext>
            </a:extLst>
          </p:cNvPr>
          <p:cNvSpPr txBox="1"/>
          <p:nvPr/>
        </p:nvSpPr>
        <p:spPr>
          <a:xfrm>
            <a:off x="755211" y="4367252"/>
            <a:ext cx="2851850" cy="757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(3) 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试题制作完成，点击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上传试卷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，将试卷由电脑同步到教师手机上预览。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DC523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4AE414B-D5F2-43F7-B7D0-4950C053D767}"/>
              </a:ext>
            </a:extLst>
          </p:cNvPr>
          <p:cNvGrpSpPr/>
          <p:nvPr/>
        </p:nvGrpSpPr>
        <p:grpSpPr>
          <a:xfrm rot="10800000">
            <a:off x="2787895" y="3953636"/>
            <a:ext cx="45719" cy="362960"/>
            <a:chOff x="927773" y="3179879"/>
            <a:chExt cx="45719" cy="362960"/>
          </a:xfrm>
        </p:grpSpPr>
        <p:sp>
          <p:nvSpPr>
            <p:cNvPr id="8" name="直接连接符 15">
              <a:extLst>
                <a:ext uri="{FF2B5EF4-FFF2-40B4-BE49-F238E27FC236}">
                  <a16:creationId xmlns:a16="http://schemas.microsoft.com/office/drawing/2014/main" id="{4AB9690B-3AA6-411F-8B9F-F9939B6AC087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ln w="1905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9" name="流程图: 接点 8">
              <a:extLst>
                <a:ext uri="{FF2B5EF4-FFF2-40B4-BE49-F238E27FC236}">
                  <a16:creationId xmlns:a16="http://schemas.microsoft.com/office/drawing/2014/main" id="{B87B49E8-1675-4B32-A5A1-C75D6CC08589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solidFill>
              <a:srgbClr val="DC5233"/>
            </a:solidFill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8E7689-A677-403A-B37F-2C24E06A0A9E}"/>
              </a:ext>
            </a:extLst>
          </p:cNvPr>
          <p:cNvGrpSpPr/>
          <p:nvPr/>
        </p:nvGrpSpPr>
        <p:grpSpPr>
          <a:xfrm>
            <a:off x="4276901" y="730393"/>
            <a:ext cx="3004631" cy="6104645"/>
            <a:chOff x="8774353" y="1716125"/>
            <a:chExt cx="2540077" cy="5160790"/>
          </a:xfrm>
        </p:grpSpPr>
        <p:pic>
          <p:nvPicPr>
            <p:cNvPr id="11" name="图片 9" descr="图片 9">
              <a:extLst>
                <a:ext uri="{FF2B5EF4-FFF2-40B4-BE49-F238E27FC236}">
                  <a16:creationId xmlns:a16="http://schemas.microsoft.com/office/drawing/2014/main" id="{CC992B16-BB0C-4BF8-9C35-A1769552D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74353" y="1716125"/>
              <a:ext cx="2540077" cy="51607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DEA46DE-7092-4464-9E5C-7C4A390AE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5326" y="2345008"/>
              <a:ext cx="2217845" cy="3891569"/>
            </a:xfrm>
            <a:prstGeom prst="rect">
              <a:avLst/>
            </a:prstGeom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341D19A6-94C4-4B12-A3C9-8BA23886EBC6}"/>
              </a:ext>
            </a:extLst>
          </p:cNvPr>
          <p:cNvSpPr/>
          <p:nvPr/>
        </p:nvSpPr>
        <p:spPr>
          <a:xfrm>
            <a:off x="289556" y="1309439"/>
            <a:ext cx="312420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595959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Microsoft YaHei"/>
              </a:rPr>
              <a:t>(4) 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C523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Microsoft YaHei"/>
              </a:rPr>
              <a:t>教师预览后，可以直接发送给学生，也可以在课堂授课时从试题库中调取，进行随堂考试。</a:t>
            </a:r>
          </a:p>
        </p:txBody>
      </p:sp>
      <p:sp>
        <p:nvSpPr>
          <p:cNvPr id="14" name="对话气泡: 圆角矩形 40">
            <a:extLst>
              <a:ext uri="{FF2B5EF4-FFF2-40B4-BE49-F238E27FC236}">
                <a16:creationId xmlns:a16="http://schemas.microsoft.com/office/drawing/2014/main" id="{44DD3262-9373-41C1-AF7B-211169F51118}"/>
              </a:ext>
            </a:extLst>
          </p:cNvPr>
          <p:cNvSpPr/>
          <p:nvPr/>
        </p:nvSpPr>
        <p:spPr>
          <a:xfrm>
            <a:off x="4502948" y="1966490"/>
            <a:ext cx="2523485" cy="3147760"/>
          </a:xfrm>
          <a:prstGeom prst="rect">
            <a:avLst/>
          </a:prstGeom>
          <a:noFill/>
          <a:ln w="1905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BAA854-4F4B-43A8-BFF2-5DBA4981B971}"/>
              </a:ext>
            </a:extLst>
          </p:cNvPr>
          <p:cNvGrpSpPr/>
          <p:nvPr/>
        </p:nvGrpSpPr>
        <p:grpSpPr>
          <a:xfrm rot="16200000">
            <a:off x="3837626" y="1406404"/>
            <a:ext cx="45719" cy="1084966"/>
            <a:chOff x="927773" y="2457873"/>
            <a:chExt cx="45719" cy="1084966"/>
          </a:xfrm>
        </p:grpSpPr>
        <p:sp>
          <p:nvSpPr>
            <p:cNvPr id="16" name="直接连接符 15">
              <a:extLst>
                <a:ext uri="{FF2B5EF4-FFF2-40B4-BE49-F238E27FC236}">
                  <a16:creationId xmlns:a16="http://schemas.microsoft.com/office/drawing/2014/main" id="{C25C06D5-BF68-445E-B673-9331A1AD296B}"/>
                </a:ext>
              </a:extLst>
            </p:cNvPr>
            <p:cNvSpPr/>
            <p:nvPr/>
          </p:nvSpPr>
          <p:spPr>
            <a:xfrm flipH="1" flipV="1">
              <a:off x="949126" y="2457873"/>
              <a:ext cx="0" cy="1035935"/>
            </a:xfrm>
            <a:prstGeom prst="line">
              <a:avLst/>
            </a:prstGeom>
            <a:ln w="1905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/>
                <a:ea typeface="DengXian"/>
                <a:sym typeface="DengXian"/>
              </a:endParaRPr>
            </a:p>
          </p:txBody>
        </p:sp>
        <p:sp>
          <p:nvSpPr>
            <p:cNvPr id="17" name="流程图: 接点 16">
              <a:extLst>
                <a:ext uri="{FF2B5EF4-FFF2-40B4-BE49-F238E27FC236}">
                  <a16:creationId xmlns:a16="http://schemas.microsoft.com/office/drawing/2014/main" id="{AAE449B1-DA4C-44E1-84C1-B67AF3CF6CD6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solidFill>
              <a:srgbClr val="DC5233"/>
            </a:solidFill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  <a:sym typeface="PingFang SC Regular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0439AC1E-5358-4B88-BEB3-D462830057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67"/>
          <a:stretch/>
        </p:blipFill>
        <p:spPr>
          <a:xfrm>
            <a:off x="8832302" y="1718937"/>
            <a:ext cx="2635438" cy="4330170"/>
          </a:xfrm>
          <a:prstGeom prst="rect">
            <a:avLst/>
          </a:prstGeom>
          <a:ln w="12700">
            <a:miter lim="400000"/>
          </a:ln>
          <a:effectLst>
            <a:outerShdw blurRad="127000" rotWithShape="0">
              <a:srgbClr val="000000">
                <a:alpha val="40000"/>
              </a:srgbClr>
            </a:outerShdw>
          </a:effectLst>
        </p:spPr>
      </p:pic>
      <p:sp>
        <p:nvSpPr>
          <p:cNvPr id="19" name="对话气泡: 圆角矩形 40">
            <a:extLst>
              <a:ext uri="{FF2B5EF4-FFF2-40B4-BE49-F238E27FC236}">
                <a16:creationId xmlns:a16="http://schemas.microsoft.com/office/drawing/2014/main" id="{7230A2E0-78F3-4481-BAEC-AA16775F2A2A}"/>
              </a:ext>
            </a:extLst>
          </p:cNvPr>
          <p:cNvSpPr/>
          <p:nvPr/>
        </p:nvSpPr>
        <p:spPr>
          <a:xfrm>
            <a:off x="8975501" y="3111689"/>
            <a:ext cx="2362200" cy="2463799"/>
          </a:xfrm>
          <a:prstGeom prst="rect">
            <a:avLst/>
          </a:prstGeom>
          <a:noFill/>
          <a:ln w="19050">
            <a:solidFill>
              <a:srgbClr val="DC5233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39EF4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DengXian"/>
            </a:endParaRPr>
          </a:p>
        </p:txBody>
      </p:sp>
      <p:sp>
        <p:nvSpPr>
          <p:cNvPr id="20" name="文本框 23">
            <a:extLst>
              <a:ext uri="{FF2B5EF4-FFF2-40B4-BE49-F238E27FC236}">
                <a16:creationId xmlns:a16="http://schemas.microsoft.com/office/drawing/2014/main" id="{52326226-63B5-4C80-9236-0D586F7E47AC}"/>
              </a:ext>
            </a:extLst>
          </p:cNvPr>
          <p:cNvSpPr txBox="1"/>
          <p:nvPr/>
        </p:nvSpPr>
        <p:spPr>
          <a:xfrm>
            <a:off x="8350331" y="860452"/>
            <a:ext cx="3481741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教师发送作业后，学生微信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-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雨课堂收到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【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作业提交提醒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】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DengXian"/>
              </a:rPr>
              <a:t>，点击即可作答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DengXian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8E0C36D-F539-43A4-8EA0-60D649F56BF8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2" name="标题 1">
              <a:extLst>
                <a:ext uri="{FF2B5EF4-FFF2-40B4-BE49-F238E27FC236}">
                  <a16:creationId xmlns:a16="http://schemas.microsoft.com/office/drawing/2014/main" id="{28BEA803-54E7-464D-B919-6AC1F971BCF1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上传试题并发布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479D2"/>
                </a:solidFill>
                <a:effectLst/>
                <a:uLnTx/>
                <a:uFillTx/>
                <a:latin typeface="Microsoft YaHei"/>
                <a:ea typeface="Microsoft YaHei"/>
                <a:sym typeface="Microsoft YaHei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010D497D-090C-4298-8A89-B6048656B698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682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3DC23C3B-F103-447D-9DD4-6636EBF2505C}"/>
              </a:ext>
            </a:extLst>
          </p:cNvPr>
          <p:cNvGrpSpPr/>
          <p:nvPr/>
        </p:nvGrpSpPr>
        <p:grpSpPr>
          <a:xfrm>
            <a:off x="-210908" y="271525"/>
            <a:ext cx="4571821" cy="656722"/>
            <a:chOff x="-210908" y="271525"/>
            <a:chExt cx="4571821" cy="656722"/>
          </a:xfrm>
        </p:grpSpPr>
        <p:sp>
          <p:nvSpPr>
            <p:cNvPr id="14" name="标题 1">
              <a:extLst>
                <a:ext uri="{FF2B5EF4-FFF2-40B4-BE49-F238E27FC236}">
                  <a16:creationId xmlns:a16="http://schemas.microsoft.com/office/drawing/2014/main" id="{0DB7CAAA-1010-48C9-919D-D37AAAE4E50C}"/>
                </a:ext>
              </a:extLst>
            </p:cNvPr>
            <p:cNvSpPr txBox="1"/>
            <p:nvPr/>
          </p:nvSpPr>
          <p:spPr>
            <a:xfrm>
              <a:off x="569901" y="271525"/>
              <a:ext cx="37910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rgbClr val="1479D2"/>
                  </a:solidFill>
                </a:rPr>
                <a:t>雨课堂</a:t>
              </a:r>
              <a:r>
                <a:rPr lang="en-US" altLang="zh-CN" sz="2800" b="1" kern="0" dirty="0">
                  <a:solidFill>
                    <a:srgbClr val="1479D2"/>
                  </a:solidFill>
                </a:rPr>
                <a:t>-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功能概要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37667C3-6897-43BB-A0B0-E290D05141FF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C07F0DC-0FAB-4BD5-866B-8E5EB8DBF798}"/>
              </a:ext>
            </a:extLst>
          </p:cNvPr>
          <p:cNvGrpSpPr/>
          <p:nvPr/>
        </p:nvGrpSpPr>
        <p:grpSpPr>
          <a:xfrm>
            <a:off x="759233" y="1722169"/>
            <a:ext cx="10704871" cy="4286312"/>
            <a:chOff x="759233" y="1883533"/>
            <a:chExt cx="10704871" cy="4286312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CF1DC2D2-9567-4216-BA9A-437E65DA2A0D}"/>
                </a:ext>
              </a:extLst>
            </p:cNvPr>
            <p:cNvSpPr/>
            <p:nvPr/>
          </p:nvSpPr>
          <p:spPr bwMode="auto">
            <a:xfrm>
              <a:off x="7724719" y="1883533"/>
              <a:ext cx="3739385" cy="3489456"/>
            </a:xfrm>
            <a:prstGeom prst="roundRect">
              <a:avLst>
                <a:gd name="adj" fmla="val 212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F367C42-8F23-4256-A0CF-55BC5B028667}"/>
                </a:ext>
              </a:extLst>
            </p:cNvPr>
            <p:cNvSpPr/>
            <p:nvPr/>
          </p:nvSpPr>
          <p:spPr bwMode="auto">
            <a:xfrm>
              <a:off x="759233" y="1887471"/>
              <a:ext cx="3697547" cy="3489456"/>
            </a:xfrm>
            <a:prstGeom prst="roundRect">
              <a:avLst>
                <a:gd name="adj" fmla="val 212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8463803-2110-493C-8777-60F9EE91C2FB}"/>
                </a:ext>
              </a:extLst>
            </p:cNvPr>
            <p:cNvSpPr/>
            <p:nvPr/>
          </p:nvSpPr>
          <p:spPr>
            <a:xfrm>
              <a:off x="1566137" y="1887471"/>
              <a:ext cx="2118980" cy="34760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扫码签到</a:t>
              </a: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考勤</a:t>
              </a:r>
              <a:endParaRPr kumimoji="1" lang="en-US" altLang="zh-CN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随机点名</a:t>
              </a: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回答</a:t>
              </a:r>
              <a:endParaRPr kumimoji="1" lang="en-US" altLang="zh-CN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弹幕投稿</a:t>
              </a: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互动</a:t>
              </a:r>
              <a:endParaRPr kumimoji="1" lang="en-US" altLang="zh-CN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学生</a:t>
              </a: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不懂反馈</a:t>
              </a:r>
              <a:endParaRPr kumimoji="1"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限时推送</a:t>
              </a: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习题</a:t>
              </a:r>
              <a:endParaRPr kumimoji="1"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时时同步</a:t>
              </a:r>
              <a:r>
                <a:rPr kumimoji="1" lang="en-US" altLang="zh-CN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PPT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CA6B008-BB13-4F85-AF39-E72693ABD35B}"/>
                </a:ext>
              </a:extLst>
            </p:cNvPr>
            <p:cNvGrpSpPr/>
            <p:nvPr/>
          </p:nvGrpSpPr>
          <p:grpSpPr>
            <a:xfrm>
              <a:off x="759233" y="1887470"/>
              <a:ext cx="590870" cy="3489457"/>
              <a:chOff x="963181" y="1472451"/>
              <a:chExt cx="590870" cy="3489457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E2F1D854-E6CB-4C27-9657-24DCBC928C20}"/>
                  </a:ext>
                </a:extLst>
              </p:cNvPr>
              <p:cNvSpPr/>
              <p:nvPr/>
            </p:nvSpPr>
            <p:spPr bwMode="auto">
              <a:xfrm>
                <a:off x="963181" y="1472451"/>
                <a:ext cx="590870" cy="3489457"/>
              </a:xfrm>
              <a:prstGeom prst="roundRect">
                <a:avLst>
                  <a:gd name="adj" fmla="val 10012"/>
                </a:avLst>
              </a:prstGeom>
              <a:solidFill>
                <a:schemeClr val="accent3"/>
              </a:solidFill>
              <a:ln w="9525" cap="flat" cmpd="sng" algn="ctr">
                <a:solidFill>
                  <a:srgbClr val="F2F2F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2D90F8F-7589-4962-AB8B-6C44D5F1FA3F}"/>
                  </a:ext>
                </a:extLst>
              </p:cNvPr>
              <p:cNvSpPr txBox="1"/>
              <p:nvPr/>
            </p:nvSpPr>
            <p:spPr>
              <a:xfrm>
                <a:off x="1059526" y="2055144"/>
                <a:ext cx="398180" cy="230832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激活您的课堂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C4414D7-FEF8-41B9-AE28-DC553A751451}"/>
                </a:ext>
              </a:extLst>
            </p:cNvPr>
            <p:cNvGrpSpPr/>
            <p:nvPr/>
          </p:nvGrpSpPr>
          <p:grpSpPr>
            <a:xfrm>
              <a:off x="5138129" y="2679424"/>
              <a:ext cx="1905241" cy="1905241"/>
              <a:chOff x="4247573" y="2106343"/>
              <a:chExt cx="1905241" cy="1905241"/>
            </a:xfrm>
          </p:grpSpPr>
          <p:sp>
            <p:nvSpPr>
              <p:cNvPr id="24" name="Oval 17">
                <a:extLst>
                  <a:ext uri="{FF2B5EF4-FFF2-40B4-BE49-F238E27FC236}">
                    <a16:creationId xmlns:a16="http://schemas.microsoft.com/office/drawing/2014/main" id="{D4B7ACF6-F55B-4F9E-920D-A1C38A675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7573" y="2106343"/>
                <a:ext cx="1905241" cy="190524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535353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elvetica"/>
                  <a:sym typeface="Helvetica"/>
                </a:endParaRPr>
              </a:p>
            </p:txBody>
          </p:sp>
          <p:pic>
            <p:nvPicPr>
              <p:cNvPr id="26" name="图片 25" descr="资源 2.png">
                <a:extLst>
                  <a:ext uri="{FF2B5EF4-FFF2-40B4-BE49-F238E27FC236}">
                    <a16:creationId xmlns:a16="http://schemas.microsoft.com/office/drawing/2014/main" id="{E09B41A2-6689-4300-B61B-FED48C96A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22828" y="2573697"/>
                <a:ext cx="995599" cy="970532"/>
              </a:xfrm>
              <a:prstGeom prst="rect">
                <a:avLst/>
              </a:prstGeom>
            </p:spPr>
          </p:pic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B1457C1-C98D-44A4-9AB0-2F661A72E8CC}"/>
                </a:ext>
              </a:extLst>
            </p:cNvPr>
            <p:cNvGrpSpPr/>
            <p:nvPr/>
          </p:nvGrpSpPr>
          <p:grpSpPr>
            <a:xfrm>
              <a:off x="10837540" y="1887162"/>
              <a:ext cx="590870" cy="3489764"/>
              <a:chOff x="963181" y="1464273"/>
              <a:chExt cx="590870" cy="3489764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9ED50E2E-3FA3-43EC-844A-40729C35E46F}"/>
                  </a:ext>
                </a:extLst>
              </p:cNvPr>
              <p:cNvSpPr/>
              <p:nvPr/>
            </p:nvSpPr>
            <p:spPr bwMode="auto">
              <a:xfrm>
                <a:off x="963181" y="1464273"/>
                <a:ext cx="590870" cy="3489764"/>
              </a:xfrm>
              <a:prstGeom prst="roundRect">
                <a:avLst>
                  <a:gd name="adj" fmla="val 10012"/>
                </a:avLst>
              </a:prstGeom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1FEFE1F-A306-4A22-80C5-EB15E5176FA0}"/>
                  </a:ext>
                </a:extLst>
              </p:cNvPr>
              <p:cNvSpPr txBox="1"/>
              <p:nvPr/>
            </p:nvSpPr>
            <p:spPr>
              <a:xfrm>
                <a:off x="1059526" y="2055145"/>
                <a:ext cx="398180" cy="230832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记录您的课堂</a:t>
                </a:r>
              </a:p>
            </p:txBody>
          </p:sp>
        </p:grp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4810D5C6-E9F3-40E0-B8D0-CD335156BB4D}"/>
                </a:ext>
              </a:extLst>
            </p:cNvPr>
            <p:cNvSpPr/>
            <p:nvPr/>
          </p:nvSpPr>
          <p:spPr bwMode="auto">
            <a:xfrm rot="16200000">
              <a:off x="5674515" y="567857"/>
              <a:ext cx="842969" cy="3489455"/>
            </a:xfrm>
            <a:prstGeom prst="roundRect">
              <a:avLst>
                <a:gd name="adj" fmla="val 7976"/>
              </a:avLst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课前          课中          课后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6FE76FD-24A8-435C-AABE-ACD83D1B90E4}"/>
                </a:ext>
              </a:extLst>
            </p:cNvPr>
            <p:cNvSpPr/>
            <p:nvPr/>
          </p:nvSpPr>
          <p:spPr bwMode="auto">
            <a:xfrm rot="16200000">
              <a:off x="5677626" y="3206777"/>
              <a:ext cx="842969" cy="3489455"/>
            </a:xfrm>
            <a:prstGeom prst="roundRect">
              <a:avLst>
                <a:gd name="adj" fmla="val 7976"/>
              </a:avLst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zh-CN" alt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课前          课中          课后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520D408-CA93-48BF-B75B-8D41187D2A93}"/>
                </a:ext>
              </a:extLst>
            </p:cNvPr>
            <p:cNvSpPr/>
            <p:nvPr/>
          </p:nvSpPr>
          <p:spPr>
            <a:xfrm>
              <a:off x="8506066" y="1900828"/>
              <a:ext cx="2118980" cy="34760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推送</a:t>
              </a: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课前预习</a:t>
              </a:r>
              <a:endParaRPr kumimoji="1" lang="en-US" altLang="zh-CN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发布</a:t>
              </a: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课后复习</a:t>
              </a:r>
              <a:endParaRPr kumimoji="1"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视频</a:t>
              </a: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资源调用</a:t>
              </a:r>
              <a:endParaRPr kumimoji="1" lang="en-US" altLang="zh-CN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PPT</a:t>
              </a: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配音</a:t>
              </a: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讲解</a:t>
              </a:r>
              <a:endParaRPr kumimoji="1" lang="en-US" altLang="zh-CN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板书</a:t>
              </a: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互动</a:t>
              </a: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分享</a:t>
              </a:r>
              <a:endParaRPr kumimoji="1"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回看</a:t>
              </a:r>
              <a:r>
                <a:rPr kumimoji="1" lang="zh-CN" altLang="en-US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  <a:sym typeface="Helvetica"/>
                </a:rPr>
                <a:t>课堂讲授</a:t>
              </a:r>
              <a:endParaRPr kumimoji="1"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  <a:sym typeface="Helvetica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3C5E4038-352A-4FBE-9136-407CB931EB6F}"/>
                </a:ext>
              </a:extLst>
            </p:cNvPr>
            <p:cNvSpPr/>
            <p:nvPr/>
          </p:nvSpPr>
          <p:spPr bwMode="auto">
            <a:xfrm>
              <a:off x="4517418" y="2935143"/>
              <a:ext cx="643175" cy="1393802"/>
            </a:xfrm>
            <a:prstGeom prst="roundRect">
              <a:avLst>
                <a:gd name="adj" fmla="val 7976"/>
              </a:avLst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数据留痕</a:t>
              </a:r>
              <a:endParaRPr kumimoji="0" lang="zh-CN" altLang="en-US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A0CA9FB2-A799-411D-8B94-3B0C245EBF73}"/>
                </a:ext>
              </a:extLst>
            </p:cNvPr>
            <p:cNvSpPr/>
            <p:nvPr/>
          </p:nvSpPr>
          <p:spPr bwMode="auto">
            <a:xfrm>
              <a:off x="7031404" y="2935143"/>
              <a:ext cx="643175" cy="1393802"/>
            </a:xfrm>
            <a:prstGeom prst="roundRect">
              <a:avLst>
                <a:gd name="adj" fmla="val 7976"/>
              </a:avLst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数据留痕</a:t>
              </a:r>
              <a:endParaRPr kumimoji="0" lang="zh-CN" altLang="en-US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51DB3B2-8C69-4644-9264-B363C1C1DEC3}"/>
                </a:ext>
              </a:extLst>
            </p:cNvPr>
            <p:cNvGrpSpPr/>
            <p:nvPr/>
          </p:nvGrpSpPr>
          <p:grpSpPr>
            <a:xfrm>
              <a:off x="4241354" y="5128579"/>
              <a:ext cx="3715513" cy="1041266"/>
              <a:chOff x="4241354" y="5128579"/>
              <a:chExt cx="3715513" cy="104126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8C419475-12AE-49F5-8D73-4927581AE631}"/>
                  </a:ext>
                </a:extLst>
              </p:cNvPr>
              <p:cNvSpPr/>
              <p:nvPr/>
            </p:nvSpPr>
            <p:spPr>
              <a:xfrm>
                <a:off x="5137773" y="5363570"/>
                <a:ext cx="1907144" cy="566574"/>
              </a:xfrm>
              <a:prstGeom prst="roundRect">
                <a:avLst>
                  <a:gd name="adj" fmla="val 9659"/>
                </a:avLst>
              </a:prstGeom>
              <a:ln>
                <a:solidFill>
                  <a:srgbClr val="0077E6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雨课堂</a:t>
                </a:r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73901BC9-A25E-4606-B490-9226AC11D219}"/>
                  </a:ext>
                </a:extLst>
              </p:cNvPr>
              <p:cNvSpPr/>
              <p:nvPr/>
            </p:nvSpPr>
            <p:spPr>
              <a:xfrm>
                <a:off x="4241354" y="5128579"/>
                <a:ext cx="1039063" cy="103655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rgbClr val="0077E6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微信</a:t>
                </a:r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85AD3A75-8899-4D8C-8611-633D63050FE5}"/>
                  </a:ext>
                </a:extLst>
              </p:cNvPr>
              <p:cNvSpPr/>
              <p:nvPr/>
            </p:nvSpPr>
            <p:spPr>
              <a:xfrm>
                <a:off x="6917804" y="5133289"/>
                <a:ext cx="1039063" cy="1036556"/>
              </a:xfrm>
              <a:prstGeom prst="roundRect">
                <a:avLst>
                  <a:gd name="adj" fmla="val 50000"/>
                </a:avLst>
              </a:prstGeom>
              <a:ln>
                <a:solidFill>
                  <a:srgbClr val="0077E6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28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2F8E6C4-AD0A-4700-9666-368EA469BEEA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1640C641-9CFA-457A-8EBA-BAE9D012FE37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资源沉淀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+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自动建课</a:t>
              </a: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02D97BF-B14C-4623-9F31-2972A8C42B35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E3DC028-7B19-4B75-B45A-5AFEF23EC6C3}"/>
              </a:ext>
            </a:extLst>
          </p:cNvPr>
          <p:cNvGrpSpPr/>
          <p:nvPr/>
        </p:nvGrpSpPr>
        <p:grpSpPr>
          <a:xfrm>
            <a:off x="4101353" y="1842211"/>
            <a:ext cx="7417547" cy="3719252"/>
            <a:chOff x="154215" y="2622923"/>
            <a:chExt cx="7885070" cy="436417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D89F5D9-44BA-4C18-B6AD-F0CAB5ADCB87}"/>
                </a:ext>
              </a:extLst>
            </p:cNvPr>
            <p:cNvSpPr/>
            <p:nvPr/>
          </p:nvSpPr>
          <p:spPr>
            <a:xfrm>
              <a:off x="154215" y="2622923"/>
              <a:ext cx="7762565" cy="436417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1330A81-13D6-482E-A7B8-C6188BFDD879}"/>
                </a:ext>
              </a:extLst>
            </p:cNvPr>
            <p:cNvSpPr/>
            <p:nvPr/>
          </p:nvSpPr>
          <p:spPr>
            <a:xfrm>
              <a:off x="1120791" y="2918230"/>
              <a:ext cx="329784" cy="2675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3869F5C-A9DC-43ED-A172-2757A211B89B}"/>
                </a:ext>
              </a:extLst>
            </p:cNvPr>
            <p:cNvCxnSpPr>
              <a:cxnSpLocks/>
            </p:cNvCxnSpPr>
            <p:nvPr/>
          </p:nvCxnSpPr>
          <p:spPr>
            <a:xfrm>
              <a:off x="1536241" y="3453606"/>
              <a:ext cx="4652520" cy="0"/>
            </a:xfrm>
            <a:prstGeom prst="line">
              <a:avLst/>
            </a:prstGeom>
            <a:ln w="254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79CCADD-8397-45C2-ABE8-9537526A87DE}"/>
                </a:ext>
              </a:extLst>
            </p:cNvPr>
            <p:cNvSpPr/>
            <p:nvPr/>
          </p:nvSpPr>
          <p:spPr>
            <a:xfrm>
              <a:off x="1408189" y="2683551"/>
              <a:ext cx="6631096" cy="680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395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教学资源是宝贵的学校财富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DD508F7-1B4E-4D8A-AEC1-268DC18BAD7B}"/>
                </a:ext>
              </a:extLst>
            </p:cNvPr>
            <p:cNvSpPr/>
            <p:nvPr/>
          </p:nvSpPr>
          <p:spPr>
            <a:xfrm>
              <a:off x="1450575" y="3653899"/>
              <a:ext cx="6348482" cy="3294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一堂课结束授课后，记录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课堂回放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、课堂课件、课堂互动和所有教学活动数据，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解决学生复习问题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一学期结束后，每一个一堂课所有教学活动都会在班级中沉淀下来，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自动完成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一门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课程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建设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数据留存。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4F4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48FE4BA6-5B7B-4367-AB2A-0488F1050A7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001" y="1301508"/>
            <a:ext cx="2133595" cy="4426210"/>
          </a:xfrm>
          <a:prstGeom prst="rect">
            <a:avLst/>
          </a:prstGeom>
        </p:spPr>
      </p:pic>
      <p:pic>
        <p:nvPicPr>
          <p:cNvPr id="12" name="图片 11" descr="图片包含 电子产品, 监视器, 陈列, 计算机&#10;&#10;已生成极高可信度的说明">
            <a:extLst>
              <a:ext uri="{FF2B5EF4-FFF2-40B4-BE49-F238E27FC236}">
                <a16:creationId xmlns:a16="http://schemas.microsoft.com/office/drawing/2014/main" id="{6FB472DD-A569-4722-9AF7-006BE09D4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719" y="1130281"/>
            <a:ext cx="2320994" cy="48164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2B28EEF-C65A-4B9C-8EFF-398756E4CD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" b="58531"/>
          <a:stretch/>
        </p:blipFill>
        <p:spPr>
          <a:xfrm>
            <a:off x="2337065" y="1735076"/>
            <a:ext cx="2006301" cy="355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36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109" y="1718314"/>
            <a:ext cx="2067492" cy="38711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265" y="1718314"/>
            <a:ext cx="2067492" cy="38711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346" y="1550765"/>
            <a:ext cx="2223318" cy="416287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277843" y="1550765"/>
            <a:ext cx="2342569" cy="4413989"/>
            <a:chOff x="8514414" y="711034"/>
            <a:chExt cx="2831531" cy="5749122"/>
          </a:xfrm>
        </p:grpSpPr>
        <p:pic>
          <p:nvPicPr>
            <p:cNvPr id="11" name="图片 10" descr="图片包含 电子产品, 监视器, 陈列, 计算机&#10;&#10;已生成极高可信度的说明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4414" y="711034"/>
              <a:ext cx="2831531" cy="57491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图片包含 屏幕截图&#10;&#10;已生成极高可信度的说明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0179" y="1394349"/>
              <a:ext cx="2520000" cy="4387466"/>
            </a:xfrm>
            <a:prstGeom prst="rect">
              <a:avLst/>
            </a:prstGeom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A4F60C8D-9FBC-4DD4-9556-0B98A1ABA734}"/>
              </a:ext>
            </a:extLst>
          </p:cNvPr>
          <p:cNvSpPr/>
          <p:nvPr/>
        </p:nvSpPr>
        <p:spPr>
          <a:xfrm>
            <a:off x="875787" y="2989638"/>
            <a:ext cx="2831487" cy="51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全景的数据驱动</a:t>
            </a:r>
            <a:endParaRPr kumimoji="1" lang="en-US" altLang="zh-CN" sz="2800" b="1" dirty="0">
              <a:solidFill>
                <a:srgbClr val="223146"/>
              </a:solidFill>
              <a:latin typeface="Microsoft YaHei" charset="-122"/>
              <a:ea typeface="Microsoft YaHei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17C127D-DACF-45FF-A3E0-97C9D012C324}"/>
              </a:ext>
            </a:extLst>
          </p:cNvPr>
          <p:cNvSpPr/>
          <p:nvPr/>
        </p:nvSpPr>
        <p:spPr>
          <a:xfrm>
            <a:off x="875787" y="3646277"/>
            <a:ext cx="2831487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8575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CN" altLang="zh-CN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提供全周期的教学</a:t>
            </a:r>
            <a:endParaRPr kumimoji="1" lang="en-US" altLang="zh-CN" dirty="0">
              <a:solidFill>
                <a:srgbClr val="223146"/>
              </a:solidFill>
              <a:latin typeface="Microsoft YaHei" charset="-122"/>
              <a:ea typeface="Microsoft YaHei" charset="-122"/>
            </a:endParaRPr>
          </a:p>
          <a:p>
            <a:pPr lvl="0" indent="-28575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CN" altLang="zh-CN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数据</a:t>
            </a:r>
            <a:r>
              <a:rPr kumimoji="1" lang="zh-CN" altLang="en-US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实现过程性考核</a:t>
            </a:r>
            <a:endParaRPr kumimoji="1" lang="en-US" altLang="zh-CN" dirty="0">
              <a:solidFill>
                <a:srgbClr val="223146"/>
              </a:solidFill>
              <a:latin typeface="Microsoft YaHei" charset="-122"/>
              <a:ea typeface="Microsoft YaHei" charset="-122"/>
            </a:endParaRPr>
          </a:p>
          <a:p>
            <a:pPr lvl="0" indent="-28575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CN" altLang="zh-CN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课前-课</a:t>
            </a:r>
            <a:r>
              <a:rPr kumimoji="1" lang="zh-CN" altLang="en-US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中</a:t>
            </a:r>
            <a:r>
              <a:rPr kumimoji="1" lang="zh-CN" altLang="zh-CN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-课后</a:t>
            </a:r>
            <a:endParaRPr kumimoji="1" lang="en-US" altLang="zh-CN" dirty="0">
              <a:solidFill>
                <a:srgbClr val="223146"/>
              </a:solidFill>
              <a:latin typeface="Microsoft YaHei" charset="-122"/>
              <a:ea typeface="Microsoft YaHei" charset="-122"/>
            </a:endParaRPr>
          </a:p>
          <a:p>
            <a:pPr lvl="0" indent="-28575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CN" altLang="zh-CN" dirty="0">
                <a:solidFill>
                  <a:srgbClr val="223146"/>
                </a:solidFill>
                <a:latin typeface="Microsoft YaHei" charset="-122"/>
                <a:ea typeface="Microsoft YaHei" charset="-122"/>
              </a:rPr>
              <a:t>每一步，都看得见</a:t>
            </a:r>
          </a:p>
        </p:txBody>
      </p:sp>
      <p:pic>
        <p:nvPicPr>
          <p:cNvPr id="15" name="Picture 6" descr="http://sfe.ykt.io/o_1c9rb5co71oo3qh11f901v7j13n6i.png">
            <a:extLst>
              <a:ext uri="{FF2B5EF4-FFF2-40B4-BE49-F238E27FC236}">
                <a16:creationId xmlns:a16="http://schemas.microsoft.com/office/drawing/2014/main" id="{C1373F8C-5B46-45A5-94CD-41D4253C7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59" y="1259134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3487D4-8AFB-48C1-8FF9-904D4DCA1D16}"/>
              </a:ext>
            </a:extLst>
          </p:cNvPr>
          <p:cNvGrpSpPr/>
          <p:nvPr/>
        </p:nvGrpSpPr>
        <p:grpSpPr>
          <a:xfrm>
            <a:off x="-210908" y="271525"/>
            <a:ext cx="4571821" cy="656722"/>
            <a:chOff x="-210908" y="271525"/>
            <a:chExt cx="4571821" cy="656722"/>
          </a:xfrm>
        </p:grpSpPr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86E5837A-C2AC-4491-B3B4-009F7CE5855C}"/>
                </a:ext>
              </a:extLst>
            </p:cNvPr>
            <p:cNvSpPr txBox="1"/>
            <p:nvPr/>
          </p:nvSpPr>
          <p:spPr>
            <a:xfrm>
              <a:off x="569901" y="271525"/>
              <a:ext cx="37910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/>
                <a:t>形成性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639EF4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性评价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60C1244-A7DA-4D03-B821-57F8FD339B96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55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D84827A-9791-41E3-801A-6E0C99A319A7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0C052602-C502-4503-A30E-A40ABCDFF111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数据留存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+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教学分析</a:t>
              </a: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B391A16-2475-4234-BB80-860CF02407B9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1D232674-8860-4B54-835F-2A2C8CAB6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44" y="1218589"/>
            <a:ext cx="2737560" cy="459824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77BD7B5-AC63-4F9B-9FEE-839A60D498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385" r="3180" b="2128"/>
          <a:stretch>
            <a:fillRect/>
          </a:stretch>
        </p:blipFill>
        <p:spPr>
          <a:xfrm>
            <a:off x="2118914" y="1965612"/>
            <a:ext cx="2692015" cy="42700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171E08E-DDB5-435D-81C7-32C41949A5B5}"/>
              </a:ext>
            </a:extLst>
          </p:cNvPr>
          <p:cNvGrpSpPr/>
          <p:nvPr/>
        </p:nvGrpSpPr>
        <p:grpSpPr>
          <a:xfrm>
            <a:off x="7326637" y="1783439"/>
            <a:ext cx="4586315" cy="3940267"/>
            <a:chOff x="7373702" y="1965611"/>
            <a:chExt cx="4586315" cy="394026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B572215-F6BD-44C4-9179-EC310C981574}"/>
                </a:ext>
              </a:extLst>
            </p:cNvPr>
            <p:cNvSpPr/>
            <p:nvPr/>
          </p:nvSpPr>
          <p:spPr>
            <a:xfrm>
              <a:off x="7588401" y="1965611"/>
              <a:ext cx="4153011" cy="375809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88A3081-0D76-438B-B7F8-AE42A280DB95}"/>
                </a:ext>
              </a:extLst>
            </p:cNvPr>
            <p:cNvCxnSpPr>
              <a:cxnSpLocks/>
            </p:cNvCxnSpPr>
            <p:nvPr/>
          </p:nvCxnSpPr>
          <p:spPr>
            <a:xfrm>
              <a:off x="8207985" y="3087608"/>
              <a:ext cx="2913841" cy="0"/>
            </a:xfrm>
            <a:prstGeom prst="line">
              <a:avLst/>
            </a:prstGeom>
            <a:ln w="254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A1ACD41-03A8-4D00-ADCB-E9426CF863D0}"/>
                </a:ext>
              </a:extLst>
            </p:cNvPr>
            <p:cNvSpPr/>
            <p:nvPr/>
          </p:nvSpPr>
          <p:spPr>
            <a:xfrm>
              <a:off x="7856253" y="2235378"/>
              <a:ext cx="3617304" cy="580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395C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数据是您最好的帮手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4980253-D9CF-4D16-A39B-984D00BA9F0C}"/>
                </a:ext>
              </a:extLst>
            </p:cNvPr>
            <p:cNvSpPr/>
            <p:nvPr/>
          </p:nvSpPr>
          <p:spPr>
            <a:xfrm>
              <a:off x="8077512" y="3231964"/>
              <a:ext cx="3174788" cy="2120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>
                    <a:lumMod val="75000"/>
                    <a:lumOff val="25000"/>
                  </a:prst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结合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预习数据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，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调整授课内容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DengXi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>
                    <a:lumMod val="75000"/>
                    <a:lumOff val="25000"/>
                  </a:prst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结合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课堂数据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，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调整课堂设计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DengXi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>
                    <a:lumMod val="75000"/>
                    <a:lumOff val="25000"/>
                  </a:prst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结合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复习数据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，调整授课内容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DengXi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>
                    <a:lumMod val="75000"/>
                    <a:lumOff val="25000"/>
                  </a:prst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结合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学情数据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，优化教学设计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DengXi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>
                    <a:lumMod val="75000"/>
                    <a:lumOff val="25000"/>
                  </a:prstClr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结合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教学数据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DengXian"/>
                </a:rPr>
                <a:t>，评估教学质量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53A09D7-65CE-4290-BA32-CD7F3F26AD97}"/>
                </a:ext>
              </a:extLst>
            </p:cNvPr>
            <p:cNvSpPr/>
            <p:nvPr/>
          </p:nvSpPr>
          <p:spPr bwMode="auto">
            <a:xfrm>
              <a:off x="7373702" y="3212375"/>
              <a:ext cx="437211" cy="1197766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数据驱动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B4784E8-C76D-4126-9A5D-67D74C7D8262}"/>
                </a:ext>
              </a:extLst>
            </p:cNvPr>
            <p:cNvSpPr/>
            <p:nvPr/>
          </p:nvSpPr>
          <p:spPr bwMode="auto">
            <a:xfrm>
              <a:off x="11522806" y="3212375"/>
              <a:ext cx="437211" cy="1197766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教学分析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F99FAE0-63E2-4CD3-8121-88BC13B93460}"/>
                </a:ext>
              </a:extLst>
            </p:cNvPr>
            <p:cNvSpPr/>
            <p:nvPr/>
          </p:nvSpPr>
          <p:spPr bwMode="auto">
            <a:xfrm>
              <a:off x="8286027" y="5536546"/>
              <a:ext cx="2757755" cy="369332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全过程、全方位评价教学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3F996DAF-1948-413C-8636-BDC53957F4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" b="16540"/>
          <a:stretch/>
        </p:blipFill>
        <p:spPr>
          <a:xfrm>
            <a:off x="4013540" y="1076446"/>
            <a:ext cx="3072538" cy="474038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C1A0975-FD0B-432F-A8B4-5E43E5D6BF86}"/>
              </a:ext>
            </a:extLst>
          </p:cNvPr>
          <p:cNvSpPr/>
          <p:nvPr/>
        </p:nvSpPr>
        <p:spPr>
          <a:xfrm>
            <a:off x="4584566" y="2859766"/>
            <a:ext cx="2042731" cy="971454"/>
          </a:xfrm>
          <a:prstGeom prst="rect">
            <a:avLst/>
          </a:prstGeom>
          <a:noFill/>
          <a:ln>
            <a:solidFill>
              <a:srgbClr val="DC52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  <a:sym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33562192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3214C998-2CC0-4A79-A1DD-F5D223CCC51B}"/>
              </a:ext>
            </a:extLst>
          </p:cNvPr>
          <p:cNvGrpSpPr/>
          <p:nvPr/>
        </p:nvGrpSpPr>
        <p:grpSpPr>
          <a:xfrm>
            <a:off x="-210908" y="271525"/>
            <a:ext cx="9222385" cy="656722"/>
            <a:chOff x="-210908" y="271525"/>
            <a:chExt cx="9222385" cy="656722"/>
          </a:xfrm>
        </p:grpSpPr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B7E3DA0A-E0DF-4D88-8557-905C7D0C396A}"/>
                </a:ext>
              </a:extLst>
            </p:cNvPr>
            <p:cNvSpPr txBox="1"/>
            <p:nvPr/>
          </p:nvSpPr>
          <p:spPr>
            <a:xfrm>
              <a:off x="569900" y="271525"/>
              <a:ext cx="8441577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1479D2"/>
                  </a:solidFill>
                  <a:effectLst/>
                  <a:uLnTx/>
                  <a:uFillTx/>
                  <a:latin typeface="Microsoft YaHei"/>
                  <a:ea typeface="Microsoft YaHei"/>
                  <a:sym typeface="Microsoft YaHei"/>
                </a:rPr>
                <a:t>雨课堂帮助中心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60E7FBF-5F95-4481-9CC4-41208E9B4B8E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">
            <a:hlinkClick r:id="rId3"/>
            <a:extLst>
              <a:ext uri="{FF2B5EF4-FFF2-40B4-BE49-F238E27FC236}">
                <a16:creationId xmlns:a16="http://schemas.microsoft.com/office/drawing/2014/main" id="{EFDCC49A-D40E-4DF1-B695-BAE2F1B4F569}"/>
              </a:ext>
            </a:extLst>
          </p:cNvPr>
          <p:cNvSpPr txBox="1"/>
          <p:nvPr/>
        </p:nvSpPr>
        <p:spPr>
          <a:xfrm>
            <a:off x="655486" y="1815516"/>
            <a:ext cx="299626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639EF4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changjiang.yuketang.cn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006DFF"/>
              </a:solidFill>
              <a:effectLst/>
              <a:uLnTx/>
              <a:uFillTx/>
              <a:latin typeface="Microsoft YaHei"/>
              <a:ea typeface="Microsoft YaHei"/>
              <a:sym typeface="Microsoft YaHei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AF18332-A83E-42BC-A97A-7B24B59308E8}"/>
              </a:ext>
            </a:extLst>
          </p:cNvPr>
          <p:cNvSpPr txBox="1"/>
          <p:nvPr/>
        </p:nvSpPr>
        <p:spPr>
          <a:xfrm>
            <a:off x="6799128" y="181551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手机端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476782-6CA2-40B3-91AA-EC7F790FB1B3}"/>
              </a:ext>
            </a:extLst>
          </p:cNvPr>
          <p:cNvGrpSpPr/>
          <p:nvPr/>
        </p:nvGrpSpPr>
        <p:grpSpPr>
          <a:xfrm>
            <a:off x="6383200" y="3102896"/>
            <a:ext cx="1785964" cy="1785964"/>
            <a:chOff x="9899052" y="846874"/>
            <a:chExt cx="1707840" cy="1707840"/>
          </a:xfrm>
        </p:grpSpPr>
        <p:pic>
          <p:nvPicPr>
            <p:cNvPr id="31" name="内容占位符 4">
              <a:extLst>
                <a:ext uri="{FF2B5EF4-FFF2-40B4-BE49-F238E27FC236}">
                  <a16:creationId xmlns:a16="http://schemas.microsoft.com/office/drawing/2014/main" id="{368B5F1F-6FD0-4123-BD33-20C5EC483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9052" y="846874"/>
              <a:ext cx="1707840" cy="1707840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2D46851-03C4-463E-AA11-62DCD0B8DA1B}"/>
                </a:ext>
              </a:extLst>
            </p:cNvPr>
            <p:cNvSpPr/>
            <p:nvPr/>
          </p:nvSpPr>
          <p:spPr>
            <a:xfrm>
              <a:off x="9899052" y="846874"/>
              <a:ext cx="1707840" cy="1707840"/>
            </a:xfrm>
            <a:prstGeom prst="rect">
              <a:avLst/>
            </a:prstGeom>
            <a:noFill/>
            <a:ln w="25400" cap="flat">
              <a:gradFill flip="none" rotWithShape="1">
                <a:gsLst>
                  <a:gs pos="0">
                    <a:srgbClr val="7DAFF6"/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35C077"/>
                  </a:gs>
                </a:gsLst>
                <a:path path="circle">
                  <a:fillToRect t="100000" r="100000"/>
                </a:path>
                <a:tileRect l="-100000" b="-100000"/>
              </a:gra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ingFang SC Regular"/>
                <a:ea typeface="微软雅黑"/>
                <a:cs typeface="+mn-cs"/>
                <a:sym typeface="PingFang SC Regular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71DDA515-D653-4269-B81C-9BBFCA0FF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05563" y="2673504"/>
            <a:ext cx="6534168" cy="32806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046A45F-22D4-4974-B53F-CD8CBAB98B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871" y="942791"/>
            <a:ext cx="2962483" cy="5266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4AAAD4F-67A5-489C-8095-9EAE5A61F3D0}"/>
              </a:ext>
            </a:extLst>
          </p:cNvPr>
          <p:cNvSpPr/>
          <p:nvPr/>
        </p:nvSpPr>
        <p:spPr bwMode="auto">
          <a:xfrm>
            <a:off x="11017233" y="5580009"/>
            <a:ext cx="763949" cy="324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  <a:sym typeface="DengXian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9327C0C-4F1C-457A-805F-E8CA3ADB60DE}"/>
              </a:ext>
            </a:extLst>
          </p:cNvPr>
          <p:cNvSpPr/>
          <p:nvPr/>
        </p:nvSpPr>
        <p:spPr bwMode="auto">
          <a:xfrm>
            <a:off x="11017233" y="5112591"/>
            <a:ext cx="763949" cy="324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  <a:sym typeface="DengXian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B39E151-AB58-472B-B408-54FCE02264D1}"/>
              </a:ext>
            </a:extLst>
          </p:cNvPr>
          <p:cNvSpPr txBox="1"/>
          <p:nvPr/>
        </p:nvSpPr>
        <p:spPr>
          <a:xfrm>
            <a:off x="4374498" y="181551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电脑端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14F76AF9-68D8-4545-BF0C-2A626E3BF0A8}"/>
              </a:ext>
            </a:extLst>
          </p:cNvPr>
          <p:cNvCxnSpPr>
            <a:cxnSpLocks/>
          </p:cNvCxnSpPr>
          <p:nvPr/>
        </p:nvCxnSpPr>
        <p:spPr bwMode="auto">
          <a:xfrm>
            <a:off x="7891225" y="2015571"/>
            <a:ext cx="55587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7B305FAA-1BAA-45B9-8AA5-444A78EF5DC0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6998242" y="2558911"/>
            <a:ext cx="55587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72E8F6AB-2AA9-4295-A075-6F4069F0B403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4085868" y="2300561"/>
            <a:ext cx="55587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779664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953321-101F-40C7-9DAF-B9B9A0A5562A}"/>
              </a:ext>
            </a:extLst>
          </p:cNvPr>
          <p:cNvSpPr txBox="1"/>
          <p:nvPr/>
        </p:nvSpPr>
        <p:spPr>
          <a:xfrm>
            <a:off x="763929" y="821304"/>
            <a:ext cx="70721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如何在云端上好“开学第一课”</a:t>
            </a:r>
            <a:endParaRPr lang="en-US" altLang="zh-CN" dirty="0"/>
          </a:p>
          <a:p>
            <a:r>
              <a:rPr lang="zh-CN" altLang="en-US" dirty="0">
                <a:hlinkClick r:id="rId2"/>
              </a:rPr>
              <a:t>https://mp.weixin.qq.com/s/88-Vi0uj4d5n_2jKTtRrQQ</a:t>
            </a:r>
            <a:endParaRPr lang="en-US" altLang="zh-CN" dirty="0"/>
          </a:p>
          <a:p>
            <a:r>
              <a:rPr lang="zh-CN" altLang="en-US" dirty="0"/>
              <a:t>雨课堂5步“线上直播授课” </a:t>
            </a:r>
            <a:r>
              <a:rPr lang="zh-CN" altLang="en-US" dirty="0">
                <a:hlinkClick r:id="rId3"/>
              </a:rPr>
              <a:t>https://mp.weixin.qq.com/s/3HBFNyLroGea0rD4rFPSSg</a:t>
            </a:r>
            <a:endParaRPr lang="en-US" altLang="zh-CN" dirty="0"/>
          </a:p>
          <a:p>
            <a:r>
              <a:rPr lang="zh-CN" altLang="en-US" dirty="0"/>
              <a:t>雨课堂4.4玩转“视频互动教学”</a:t>
            </a:r>
            <a:endParaRPr lang="en-US" altLang="zh-CN" dirty="0"/>
          </a:p>
          <a:p>
            <a:r>
              <a:rPr lang="zh-CN" altLang="en-US" dirty="0">
                <a:hlinkClick r:id="rId4"/>
              </a:rPr>
              <a:t>https://mp.weixin.qq.com/s/ynJaFX7-ayxwomi3hEqHRA</a:t>
            </a:r>
            <a:endParaRPr lang="en-US" altLang="zh-CN" dirty="0"/>
          </a:p>
          <a:p>
            <a:r>
              <a:rPr lang="zh-CN" altLang="en-US" dirty="0"/>
              <a:t>基于雨课堂开展“混合式教学”</a:t>
            </a:r>
            <a:endParaRPr lang="en-US" altLang="zh-CN" dirty="0"/>
          </a:p>
          <a:p>
            <a:r>
              <a:rPr lang="zh-CN" altLang="en-US" dirty="0">
                <a:hlinkClick r:id="rId5"/>
              </a:rPr>
              <a:t>https://mp.weixin.qq.com/s/9w3UrRJ93am200Qmyqn6SA</a:t>
            </a:r>
            <a:endParaRPr lang="en-US" altLang="zh-CN" dirty="0"/>
          </a:p>
          <a:p>
            <a:r>
              <a:rPr lang="zh-CN" altLang="en-US" dirty="0"/>
              <a:t>“线下课堂+同步直播”打造“融合式教学”</a:t>
            </a:r>
            <a:endParaRPr lang="en-US" altLang="zh-CN" dirty="0"/>
          </a:p>
          <a:p>
            <a:r>
              <a:rPr lang="zh-CN" altLang="en-US" dirty="0">
                <a:hlinkClick r:id="rId6"/>
              </a:rPr>
              <a:t>https://mp.weixin.qq.com/s/_hdEdIaMYLmZ8n9e5IRUHg</a:t>
            </a:r>
            <a:endParaRPr lang="en-US" altLang="zh-CN" dirty="0"/>
          </a:p>
          <a:p>
            <a:r>
              <a:rPr lang="zh-CN" altLang="en-US" dirty="0"/>
              <a:t>雨课堂助力“在线教学管理”</a:t>
            </a:r>
            <a:endParaRPr lang="en-US" altLang="zh-CN" dirty="0"/>
          </a:p>
          <a:p>
            <a:r>
              <a:rPr lang="zh-CN" altLang="en-US" dirty="0"/>
              <a:t>https://mp.weixin.qq.com/s/oHTmQg9BwAIT8CqkMHh_Lw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BECC5C-E4D6-407E-9993-61D11827C4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31520" b="24423"/>
          <a:stretch/>
        </p:blipFill>
        <p:spPr>
          <a:xfrm>
            <a:off x="7315199" y="196770"/>
            <a:ext cx="2928395" cy="593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3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2F3C85C-905D-4D8D-B718-64F6C1AFA26B}"/>
              </a:ext>
            </a:extLst>
          </p:cNvPr>
          <p:cNvSpPr/>
          <p:nvPr/>
        </p:nvSpPr>
        <p:spPr bwMode="auto">
          <a:xfrm>
            <a:off x="0" y="5986435"/>
            <a:ext cx="12192000" cy="8685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  <a:sym typeface="DengXian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15BBA72-58B8-4E61-A7D8-F2C2CB7EF0AB}"/>
              </a:ext>
            </a:extLst>
          </p:cNvPr>
          <p:cNvGrpSpPr/>
          <p:nvPr/>
        </p:nvGrpSpPr>
        <p:grpSpPr>
          <a:xfrm>
            <a:off x="6797085" y="1495239"/>
            <a:ext cx="3610585" cy="4273922"/>
            <a:chOff x="6871048" y="1279394"/>
            <a:chExt cx="3610585" cy="427392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2545B45-B3F1-403F-A499-5A2F13BADDE2}"/>
                </a:ext>
              </a:extLst>
            </p:cNvPr>
            <p:cNvGrpSpPr/>
            <p:nvPr/>
          </p:nvGrpSpPr>
          <p:grpSpPr>
            <a:xfrm>
              <a:off x="6871048" y="1279394"/>
              <a:ext cx="3610585" cy="629156"/>
              <a:chOff x="1675043" y="2395946"/>
              <a:chExt cx="3610585" cy="629156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088C1F26-6430-4098-A483-992E6E92FCB0}"/>
                  </a:ext>
                </a:extLst>
              </p:cNvPr>
              <p:cNvGrpSpPr/>
              <p:nvPr/>
            </p:nvGrpSpPr>
            <p:grpSpPr>
              <a:xfrm>
                <a:off x="1675043" y="2395946"/>
                <a:ext cx="630181" cy="629156"/>
                <a:chOff x="1837288" y="1929285"/>
                <a:chExt cx="832057" cy="830704"/>
              </a:xfrm>
            </p:grpSpPr>
            <p:sp>
              <p:nvSpPr>
                <p:cNvPr id="69" name="矩形: 圆角 68">
                  <a:extLst>
                    <a:ext uri="{FF2B5EF4-FFF2-40B4-BE49-F238E27FC236}">
                      <a16:creationId xmlns:a16="http://schemas.microsoft.com/office/drawing/2014/main" id="{4826A951-ED10-414D-A619-D8FA6AB517B8}"/>
                    </a:ext>
                  </a:extLst>
                </p:cNvPr>
                <p:cNvSpPr/>
                <p:nvPr/>
              </p:nvSpPr>
              <p:spPr bwMode="auto">
                <a:xfrm>
                  <a:off x="1837288" y="1929285"/>
                  <a:ext cx="629156" cy="629156"/>
                </a:xfrm>
                <a:prstGeom prst="roundRect">
                  <a:avLst/>
                </a:prstGeom>
                <a:noFill/>
                <a:ln w="38100" cap="flat" cmpd="sng" algn="ctr">
                  <a:solidFill>
                    <a:srgbClr val="39B8CB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矩形: 圆角 69">
                  <a:extLst>
                    <a:ext uri="{FF2B5EF4-FFF2-40B4-BE49-F238E27FC236}">
                      <a16:creationId xmlns:a16="http://schemas.microsoft.com/office/drawing/2014/main" id="{BD5A527A-E3CF-4521-AA19-BE6CF298B4ED}"/>
                    </a:ext>
                  </a:extLst>
                </p:cNvPr>
                <p:cNvSpPr/>
                <p:nvPr/>
              </p:nvSpPr>
              <p:spPr bwMode="auto">
                <a:xfrm>
                  <a:off x="2040189" y="2130833"/>
                  <a:ext cx="629156" cy="62915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1479D2"/>
                    </a:gs>
                    <a:gs pos="100000">
                      <a:srgbClr val="4EDDAF"/>
                    </a:gs>
                  </a:gsLst>
                  <a:lin ang="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06E79E59-5989-4D39-9F5F-A5D0E50B7DAD}"/>
                  </a:ext>
                </a:extLst>
              </p:cNvPr>
              <p:cNvSpPr/>
              <p:nvPr/>
            </p:nvSpPr>
            <p:spPr bwMode="auto">
              <a:xfrm>
                <a:off x="2590731" y="2420849"/>
                <a:ext cx="2694897" cy="584775"/>
              </a:xfrm>
              <a:prstGeom prst="roundRe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  <a:sym typeface="DengXian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73660A1-3600-4016-B6C8-9458B71C5191}"/>
                  </a:ext>
                </a:extLst>
              </p:cNvPr>
              <p:cNvSpPr txBox="1"/>
              <p:nvPr/>
            </p:nvSpPr>
            <p:spPr>
              <a:xfrm>
                <a:off x="2590731" y="2451626"/>
                <a:ext cx="26909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800" b="1" dirty="0">
                    <a:solidFill>
                      <a:schemeClr val="accent3"/>
                    </a:solidFill>
                    <a:latin typeface="微软雅黑"/>
                    <a:ea typeface="微软雅黑"/>
                    <a:sym typeface="DengXian"/>
                  </a:rPr>
                  <a:t>下载安装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AB99B92-340B-4C23-8C4C-9527073FF20B}"/>
                </a:ext>
              </a:extLst>
            </p:cNvPr>
            <p:cNvGrpSpPr/>
            <p:nvPr/>
          </p:nvGrpSpPr>
          <p:grpSpPr>
            <a:xfrm>
              <a:off x="6871048" y="2494316"/>
              <a:ext cx="3610585" cy="629156"/>
              <a:chOff x="1675043" y="3752399"/>
              <a:chExt cx="3610585" cy="629156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4F64FF0B-B4F5-4128-A512-11470783D2CD}"/>
                  </a:ext>
                </a:extLst>
              </p:cNvPr>
              <p:cNvGrpSpPr/>
              <p:nvPr/>
            </p:nvGrpSpPr>
            <p:grpSpPr>
              <a:xfrm>
                <a:off x="1675043" y="3752399"/>
                <a:ext cx="630181" cy="629156"/>
                <a:chOff x="1837288" y="1929285"/>
                <a:chExt cx="832057" cy="830704"/>
              </a:xfrm>
            </p:grpSpPr>
            <p:sp>
              <p:nvSpPr>
                <p:cNvPr id="64" name="矩形: 圆角 63">
                  <a:extLst>
                    <a:ext uri="{FF2B5EF4-FFF2-40B4-BE49-F238E27FC236}">
                      <a16:creationId xmlns:a16="http://schemas.microsoft.com/office/drawing/2014/main" id="{02F85795-9F82-4860-AD43-7050909207CA}"/>
                    </a:ext>
                  </a:extLst>
                </p:cNvPr>
                <p:cNvSpPr/>
                <p:nvPr/>
              </p:nvSpPr>
              <p:spPr bwMode="auto">
                <a:xfrm>
                  <a:off x="1837288" y="1929285"/>
                  <a:ext cx="629156" cy="629156"/>
                </a:xfrm>
                <a:prstGeom prst="roundRect">
                  <a:avLst/>
                </a:prstGeom>
                <a:noFill/>
                <a:ln w="38100" cap="flat" cmpd="sng" algn="ctr">
                  <a:solidFill>
                    <a:srgbClr val="39B8CB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矩形: 圆角 64">
                  <a:extLst>
                    <a:ext uri="{FF2B5EF4-FFF2-40B4-BE49-F238E27FC236}">
                      <a16:creationId xmlns:a16="http://schemas.microsoft.com/office/drawing/2014/main" id="{DDF78E88-BD3C-42F4-B6CD-8577EF5EDC11}"/>
                    </a:ext>
                  </a:extLst>
                </p:cNvPr>
                <p:cNvSpPr/>
                <p:nvPr/>
              </p:nvSpPr>
              <p:spPr bwMode="auto">
                <a:xfrm>
                  <a:off x="2040189" y="2130833"/>
                  <a:ext cx="629156" cy="62915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1479D2"/>
                    </a:gs>
                    <a:gs pos="100000">
                      <a:srgbClr val="4EDDAF"/>
                    </a:gs>
                  </a:gsLst>
                  <a:lin ang="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6A40B019-DA34-476B-9894-35512C247686}"/>
                  </a:ext>
                </a:extLst>
              </p:cNvPr>
              <p:cNvSpPr txBox="1"/>
              <p:nvPr/>
            </p:nvSpPr>
            <p:spPr>
              <a:xfrm>
                <a:off x="2590731" y="3808822"/>
                <a:ext cx="26948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800" b="1" dirty="0">
                    <a:solidFill>
                      <a:schemeClr val="accent3"/>
                    </a:solidFill>
                    <a:latin typeface="微软雅黑"/>
                    <a:ea typeface="微软雅黑"/>
                    <a:sym typeface="DengXian"/>
                  </a:rPr>
                  <a:t>直播授课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endParaRPr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826A2675-D1B4-4DE6-B893-75455382A36B}"/>
                  </a:ext>
                </a:extLst>
              </p:cNvPr>
              <p:cNvSpPr/>
              <p:nvPr/>
            </p:nvSpPr>
            <p:spPr bwMode="auto">
              <a:xfrm>
                <a:off x="2590731" y="3778045"/>
                <a:ext cx="2694897" cy="584775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  <a:sym typeface="DengXian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5B80A7E-8434-4538-A9C6-02272C4F2E46}"/>
                </a:ext>
              </a:extLst>
            </p:cNvPr>
            <p:cNvGrpSpPr/>
            <p:nvPr/>
          </p:nvGrpSpPr>
          <p:grpSpPr>
            <a:xfrm>
              <a:off x="6871048" y="3709238"/>
              <a:ext cx="3610585" cy="629156"/>
              <a:chOff x="1675043" y="5088269"/>
              <a:chExt cx="3610585" cy="629156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A2430AF6-641D-4AC7-8635-DD65014330A2}"/>
                  </a:ext>
                </a:extLst>
              </p:cNvPr>
              <p:cNvGrpSpPr/>
              <p:nvPr/>
            </p:nvGrpSpPr>
            <p:grpSpPr>
              <a:xfrm>
                <a:off x="1675043" y="5088269"/>
                <a:ext cx="630181" cy="629156"/>
                <a:chOff x="1837288" y="1929285"/>
                <a:chExt cx="832057" cy="830704"/>
              </a:xfrm>
            </p:grpSpPr>
            <p:sp>
              <p:nvSpPr>
                <p:cNvPr id="42" name="矩形: 圆角 41">
                  <a:extLst>
                    <a:ext uri="{FF2B5EF4-FFF2-40B4-BE49-F238E27FC236}">
                      <a16:creationId xmlns:a16="http://schemas.microsoft.com/office/drawing/2014/main" id="{29F1CA99-75DA-47E3-83A3-2AAE96CE2F1E}"/>
                    </a:ext>
                  </a:extLst>
                </p:cNvPr>
                <p:cNvSpPr/>
                <p:nvPr/>
              </p:nvSpPr>
              <p:spPr bwMode="auto">
                <a:xfrm>
                  <a:off x="1837288" y="1929285"/>
                  <a:ext cx="629156" cy="629156"/>
                </a:xfrm>
                <a:prstGeom prst="roundRect">
                  <a:avLst/>
                </a:prstGeom>
                <a:noFill/>
                <a:ln w="38100" cap="flat" cmpd="sng" algn="ctr">
                  <a:solidFill>
                    <a:srgbClr val="39B8CB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矩形: 圆角 57">
                  <a:extLst>
                    <a:ext uri="{FF2B5EF4-FFF2-40B4-BE49-F238E27FC236}">
                      <a16:creationId xmlns:a16="http://schemas.microsoft.com/office/drawing/2014/main" id="{F93EB1E3-DE09-450A-92BA-41FFE23F6262}"/>
                    </a:ext>
                  </a:extLst>
                </p:cNvPr>
                <p:cNvSpPr/>
                <p:nvPr/>
              </p:nvSpPr>
              <p:spPr bwMode="auto">
                <a:xfrm>
                  <a:off x="2040189" y="2130833"/>
                  <a:ext cx="629156" cy="62915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1479D2"/>
                    </a:gs>
                    <a:gs pos="100000">
                      <a:srgbClr val="4EDDAF"/>
                    </a:gs>
                  </a:gsLst>
                  <a:lin ang="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B1EF032-2182-4442-AFAD-307BBBB4AA9F}"/>
                  </a:ext>
                </a:extLst>
              </p:cNvPr>
              <p:cNvSpPr txBox="1"/>
              <p:nvPr/>
            </p:nvSpPr>
            <p:spPr>
              <a:xfrm>
                <a:off x="2590731" y="5148056"/>
                <a:ext cx="26909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800" b="1" dirty="0">
                    <a:solidFill>
                      <a:schemeClr val="accent3"/>
                    </a:solidFill>
                    <a:latin typeface="微软雅黑"/>
                    <a:ea typeface="微软雅黑"/>
                    <a:sym typeface="DengXian"/>
                  </a:rPr>
                  <a:t>课堂互动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endParaRPr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58F92EF3-F5E4-41D9-985F-D23B209CF1C0}"/>
                  </a:ext>
                </a:extLst>
              </p:cNvPr>
              <p:cNvSpPr/>
              <p:nvPr/>
            </p:nvSpPr>
            <p:spPr bwMode="auto">
              <a:xfrm>
                <a:off x="2590731" y="5111129"/>
                <a:ext cx="2694897" cy="584775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  <a:sym typeface="DengXian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772FFBE-087E-4BA4-A3B1-E49E1751CF40}"/>
                </a:ext>
              </a:extLst>
            </p:cNvPr>
            <p:cNvGrpSpPr/>
            <p:nvPr/>
          </p:nvGrpSpPr>
          <p:grpSpPr>
            <a:xfrm>
              <a:off x="6871048" y="4924160"/>
              <a:ext cx="3610585" cy="629156"/>
              <a:chOff x="1675043" y="5088269"/>
              <a:chExt cx="3610585" cy="629156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CA8E49AD-F092-45CC-A878-DBA9D43D8B6E}"/>
                  </a:ext>
                </a:extLst>
              </p:cNvPr>
              <p:cNvGrpSpPr/>
              <p:nvPr/>
            </p:nvGrpSpPr>
            <p:grpSpPr>
              <a:xfrm>
                <a:off x="1675043" y="5088269"/>
                <a:ext cx="630181" cy="629156"/>
                <a:chOff x="1837288" y="1929285"/>
                <a:chExt cx="832057" cy="830704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68CA4D55-65EC-423C-945C-5A7E15213D74}"/>
                    </a:ext>
                  </a:extLst>
                </p:cNvPr>
                <p:cNvSpPr/>
                <p:nvPr/>
              </p:nvSpPr>
              <p:spPr bwMode="auto">
                <a:xfrm>
                  <a:off x="1837288" y="1929285"/>
                  <a:ext cx="629156" cy="629156"/>
                </a:xfrm>
                <a:prstGeom prst="roundRect">
                  <a:avLst/>
                </a:prstGeom>
                <a:noFill/>
                <a:ln w="38100" cap="flat" cmpd="sng" algn="ctr">
                  <a:solidFill>
                    <a:srgbClr val="39B8CB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995A99A0-BB66-4A5C-A2E0-59DA880C4EED}"/>
                    </a:ext>
                  </a:extLst>
                </p:cNvPr>
                <p:cNvSpPr/>
                <p:nvPr/>
              </p:nvSpPr>
              <p:spPr bwMode="auto">
                <a:xfrm>
                  <a:off x="2040189" y="2130833"/>
                  <a:ext cx="629156" cy="62915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1479D2"/>
                    </a:gs>
                    <a:gs pos="100000">
                      <a:srgbClr val="4EDDAF"/>
                    </a:gs>
                  </a:gsLst>
                  <a:lin ang="0" scaled="0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856E0EB-9BDC-4D71-AD64-160009173CBE}"/>
                  </a:ext>
                </a:extLst>
              </p:cNvPr>
              <p:cNvSpPr txBox="1"/>
              <p:nvPr/>
            </p:nvSpPr>
            <p:spPr>
              <a:xfrm>
                <a:off x="2590731" y="5148056"/>
                <a:ext cx="26909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zh-CN" altLang="en-US" sz="2800" b="1" dirty="0">
                    <a:solidFill>
                      <a:schemeClr val="accent3"/>
                    </a:solidFill>
                    <a:latin typeface="微软雅黑"/>
                    <a:ea typeface="微软雅黑"/>
                    <a:sym typeface="DengXian"/>
                  </a:rPr>
                  <a:t>课下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  <a:sym typeface="DengXian"/>
                  </a:rPr>
                  <a:t>任务</a:t>
                </a: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9CC7DD2D-9D58-48A6-9BE3-37A1BA7E7F9B}"/>
                  </a:ext>
                </a:extLst>
              </p:cNvPr>
              <p:cNvSpPr/>
              <p:nvPr/>
            </p:nvSpPr>
            <p:spPr bwMode="auto">
              <a:xfrm>
                <a:off x="2590731" y="5111129"/>
                <a:ext cx="2694897" cy="584775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  <a:sym typeface="DengXian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84E1B89-C605-43F7-BCB4-FD902A4745F3}"/>
              </a:ext>
            </a:extLst>
          </p:cNvPr>
          <p:cNvGrpSpPr/>
          <p:nvPr/>
        </p:nvGrpSpPr>
        <p:grpSpPr>
          <a:xfrm>
            <a:off x="-2264122" y="285912"/>
            <a:ext cx="6149732" cy="6149732"/>
            <a:chOff x="735775" y="2011324"/>
            <a:chExt cx="1210738" cy="1210738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6CF395F1-805E-4109-9951-A172F3321D2C}"/>
                </a:ext>
              </a:extLst>
            </p:cNvPr>
            <p:cNvSpPr/>
            <p:nvPr/>
          </p:nvSpPr>
          <p:spPr bwMode="auto">
            <a:xfrm rot="18874725">
              <a:off x="735775" y="2011324"/>
              <a:ext cx="1210738" cy="1210738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C87640E-06F6-44D5-AC24-3B2F6FA77B51}"/>
                </a:ext>
              </a:extLst>
            </p:cNvPr>
            <p:cNvSpPr txBox="1"/>
            <p:nvPr/>
          </p:nvSpPr>
          <p:spPr>
            <a:xfrm>
              <a:off x="1362847" y="2499847"/>
              <a:ext cx="500595" cy="260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96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AC57C9-50EA-430F-AAF0-42F1BFCE76DB}"/>
              </a:ext>
            </a:extLst>
          </p:cNvPr>
          <p:cNvGrpSpPr/>
          <p:nvPr/>
        </p:nvGrpSpPr>
        <p:grpSpPr>
          <a:xfrm>
            <a:off x="3152694" y="2803550"/>
            <a:ext cx="5886612" cy="1250899"/>
            <a:chOff x="3173620" y="2629022"/>
            <a:chExt cx="5886612" cy="125089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B49794F-0828-4009-87B6-80B7E0EF1A90}"/>
                </a:ext>
              </a:extLst>
            </p:cNvPr>
            <p:cNvGrpSpPr/>
            <p:nvPr/>
          </p:nvGrpSpPr>
          <p:grpSpPr>
            <a:xfrm>
              <a:off x="3173620" y="2629022"/>
              <a:ext cx="1252938" cy="1250899"/>
              <a:chOff x="1837288" y="1929285"/>
              <a:chExt cx="832057" cy="830704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E1B77FA6-FC2B-4029-A4CE-9DCCFA16E0D7}"/>
                  </a:ext>
                </a:extLst>
              </p:cNvPr>
              <p:cNvSpPr/>
              <p:nvPr/>
            </p:nvSpPr>
            <p:spPr bwMode="auto">
              <a:xfrm>
                <a:off x="1837288" y="1929285"/>
                <a:ext cx="629156" cy="629156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39B8C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2ABFE882-2BA7-42E4-9724-9AC66F84C233}"/>
                  </a:ext>
                </a:extLst>
              </p:cNvPr>
              <p:cNvSpPr/>
              <p:nvPr/>
            </p:nvSpPr>
            <p:spPr bwMode="auto">
              <a:xfrm>
                <a:off x="2040189" y="2130833"/>
                <a:ext cx="629156" cy="629156"/>
              </a:xfrm>
              <a:prstGeom prst="roundRect">
                <a:avLst/>
              </a:prstGeom>
              <a:gradFill flip="none" rotWithShape="1">
                <a:gsLst>
                  <a:gs pos="0">
                    <a:srgbClr val="1479D2"/>
                  </a:gs>
                  <a:gs pos="100000">
                    <a:srgbClr val="4EDDAF"/>
                  </a:gs>
                </a:gsLst>
                <a:lin ang="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4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6DF97F6-22BD-4D58-A906-873C9956E8FE}"/>
                </a:ext>
              </a:extLst>
            </p:cNvPr>
            <p:cNvSpPr txBox="1"/>
            <p:nvPr/>
          </p:nvSpPr>
          <p:spPr>
            <a:xfrm>
              <a:off x="4933044" y="2983279"/>
              <a:ext cx="40271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DengXian"/>
                </a:rPr>
                <a:t>下载安装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1FE0809-CD16-4FF1-8712-32C265084100}"/>
                </a:ext>
              </a:extLst>
            </p:cNvPr>
            <p:cNvSpPr/>
            <p:nvPr/>
          </p:nvSpPr>
          <p:spPr bwMode="auto">
            <a:xfrm>
              <a:off x="4832961" y="2886300"/>
              <a:ext cx="4227271" cy="901843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  <a:sym typeface="DengXian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90EF0C8-9382-46B7-9C41-DA71A0A5EC93}"/>
              </a:ext>
            </a:extLst>
          </p:cNvPr>
          <p:cNvSpPr/>
          <p:nvPr/>
        </p:nvSpPr>
        <p:spPr bwMode="auto">
          <a:xfrm rot="2698482">
            <a:off x="199139" y="563292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FFEB7C7-F9F1-4CA4-B9E9-9008235803E3}"/>
              </a:ext>
            </a:extLst>
          </p:cNvPr>
          <p:cNvSpPr/>
          <p:nvPr/>
        </p:nvSpPr>
        <p:spPr bwMode="auto">
          <a:xfrm rot="1450789">
            <a:off x="1916205" y="-32034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ECDB85B-AC76-4CCC-9471-71C725A84526}"/>
              </a:ext>
            </a:extLst>
          </p:cNvPr>
          <p:cNvSpPr/>
          <p:nvPr/>
        </p:nvSpPr>
        <p:spPr bwMode="auto">
          <a:xfrm rot="15107067">
            <a:off x="11787836" y="3437569"/>
            <a:ext cx="499357" cy="49935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16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21E70E6-117C-4532-9E75-78F356256E0F}"/>
              </a:ext>
            </a:extLst>
          </p:cNvPr>
          <p:cNvSpPr txBox="1"/>
          <p:nvPr/>
        </p:nvSpPr>
        <p:spPr>
          <a:xfrm>
            <a:off x="7346507" y="1752002"/>
            <a:ext cx="38665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教师如何下载安装雨课堂？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CE7BE05-8A9A-4598-8712-5C26B4053539}"/>
              </a:ext>
            </a:extLst>
          </p:cNvPr>
          <p:cNvSpPr/>
          <p:nvPr/>
        </p:nvSpPr>
        <p:spPr>
          <a:xfrm>
            <a:off x="7346507" y="2233717"/>
            <a:ext cx="456266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 在长江雨课堂官网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changjiang.yuketang.cn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，进行下载并按提示安装。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7146314-115F-4E33-9656-071E35EF9C00}"/>
              </a:ext>
            </a:extLst>
          </p:cNvPr>
          <p:cNvSpPr/>
          <p:nvPr/>
        </p:nvSpPr>
        <p:spPr>
          <a:xfrm>
            <a:off x="7346507" y="3259698"/>
            <a:ext cx="6453043" cy="1526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■ 雨课堂对运行环节的要求：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电脑系统：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Windows7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或以上版本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暂不支持苹果电脑</a:t>
            </a:r>
            <a:r>
              <a:rPr lang="en-US" altLang="zh-CN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MAC</a:t>
            </a:r>
            <a:r>
              <a:rPr lang="zh-CN" altLang="en-US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系统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F08D18-CCB1-45E6-B2FC-240E0ABDB1CD}"/>
              </a:ext>
            </a:extLst>
          </p:cNvPr>
          <p:cNvSpPr/>
          <p:nvPr/>
        </p:nvSpPr>
        <p:spPr>
          <a:xfrm>
            <a:off x="7473136" y="4461931"/>
            <a:ext cx="6199783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Office2007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及以上、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WPS(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个人版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)6929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以上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E459B3A-3EC0-45A2-8296-31713F6BC0EE}"/>
              </a:ext>
            </a:extLst>
          </p:cNvPr>
          <p:cNvSpPr/>
          <p:nvPr/>
        </p:nvSpPr>
        <p:spPr>
          <a:xfrm>
            <a:off x="10964687" y="808277"/>
            <a:ext cx="496729" cy="514089"/>
          </a:xfrm>
          <a:prstGeom prst="rect">
            <a:avLst/>
          </a:prstGeom>
          <a:noFill/>
          <a:ln w="25400" cap="flat">
            <a:gradFill flip="none" rotWithShape="1">
              <a:gsLst>
                <a:gs pos="0">
                  <a:srgbClr val="7DAFF6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35C077"/>
                </a:gs>
              </a:gsLst>
              <a:path path="circle">
                <a:fillToRect t="100000" r="100000"/>
              </a:path>
              <a:tileRect l="-100000" b="-100000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PingFang SC Regular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6326A5-B8BF-43E3-8CC1-B5EBBB8CDB24}"/>
              </a:ext>
            </a:extLst>
          </p:cNvPr>
          <p:cNvSpPr/>
          <p:nvPr/>
        </p:nvSpPr>
        <p:spPr>
          <a:xfrm>
            <a:off x="9879229" y="1438990"/>
            <a:ext cx="24681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扫码观看雨课堂下载及安装方法</a:t>
            </a:r>
            <a:endParaRPr lang="zh-CN" altLang="en-US" sz="11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4EBBDF2-AF22-4445-8ABB-9F633BFB94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" r="32704" b="51459"/>
          <a:stretch/>
        </p:blipFill>
        <p:spPr>
          <a:xfrm>
            <a:off x="823730" y="4090315"/>
            <a:ext cx="5825958" cy="2229869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6D45A07-CB05-49A3-AA47-9C9701D29C27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8" t="1515" r="60918" b="82844"/>
          <a:stretch/>
        </p:blipFill>
        <p:spPr>
          <a:xfrm>
            <a:off x="3288476" y="3926810"/>
            <a:ext cx="1325127" cy="1335990"/>
          </a:xfrm>
          <a:prstGeom prst="ellipse">
            <a:avLst/>
          </a:prstGeom>
          <a:ln>
            <a:noFill/>
          </a:ln>
          <a:effectLst>
            <a:softEdge rad="25400"/>
          </a:effec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2E09D81-5809-4C5D-9B43-D19F70136565}"/>
              </a:ext>
            </a:extLst>
          </p:cNvPr>
          <p:cNvSpPr/>
          <p:nvPr/>
        </p:nvSpPr>
        <p:spPr>
          <a:xfrm>
            <a:off x="7346507" y="5262800"/>
            <a:ext cx="4492026" cy="67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安装完成后，教师可</a:t>
            </a:r>
            <a:r>
              <a:rPr lang="zh-CN" altLang="en-US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打开任意</a:t>
            </a:r>
            <a:r>
              <a:rPr lang="en-US" altLang="zh-CN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，导航栏中出现</a:t>
            </a:r>
            <a:r>
              <a:rPr lang="en-US" altLang="zh-CN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雨课堂</a:t>
            </a:r>
            <a:r>
              <a:rPr lang="en-US" altLang="zh-CN" sz="1600" b="1" dirty="0">
                <a:solidFill>
                  <a:srgbClr val="DC5233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（如左图）即为安装成功。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CA02AC1A-8B6B-4975-B121-C66ABA1C48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687" y="816958"/>
            <a:ext cx="496729" cy="496729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1FDC5500-407C-4290-A2D5-E01CDD230A9B}"/>
              </a:ext>
            </a:extLst>
          </p:cNvPr>
          <p:cNvGrpSpPr/>
          <p:nvPr/>
        </p:nvGrpSpPr>
        <p:grpSpPr>
          <a:xfrm>
            <a:off x="-210908" y="271525"/>
            <a:ext cx="6343421" cy="656722"/>
            <a:chOff x="-210908" y="271525"/>
            <a:chExt cx="6343421" cy="656722"/>
          </a:xfrm>
        </p:grpSpPr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06BF50C8-56EF-4846-B464-DD8A07694AA1}"/>
                </a:ext>
              </a:extLst>
            </p:cNvPr>
            <p:cNvSpPr txBox="1"/>
            <p:nvPr/>
          </p:nvSpPr>
          <p:spPr>
            <a:xfrm>
              <a:off x="569901" y="271525"/>
              <a:ext cx="55626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 fontScale="92500"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lang="zh-CN" altLang="en-US" sz="2800" b="1" dirty="0"/>
                <a:t>准备工作：下载安装并完成身份绑定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B0880603-B50C-4CC2-BBA0-EC324EE231AC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9CFC81F-8B23-4D6C-96F2-7CB18D4C3B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399" y="1065321"/>
            <a:ext cx="2326077" cy="2634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527C61A-258A-43AB-92E2-9ABD9D7FB4C2}"/>
              </a:ext>
            </a:extLst>
          </p:cNvPr>
          <p:cNvSpPr/>
          <p:nvPr/>
        </p:nvSpPr>
        <p:spPr bwMode="auto">
          <a:xfrm>
            <a:off x="2176093" y="1438990"/>
            <a:ext cx="1003213" cy="227270"/>
          </a:xfrm>
          <a:prstGeom prst="rect">
            <a:avLst/>
          </a:prstGeom>
          <a:noFill/>
          <a:ln w="28575" cap="flat" cmpd="sng" algn="ctr">
            <a:solidFill>
              <a:srgbClr val="DC52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sym typeface="DengXi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96227BC-5700-45FA-A0B2-49CA577DB6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872" y="1091752"/>
            <a:ext cx="2326078" cy="2691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767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9DE870-4BC8-4426-A5EE-9174B52F5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306" y="2666017"/>
            <a:ext cx="8743795" cy="366792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02FFB39-1473-0E4A-989D-C8EF9C4D7A7B}"/>
              </a:ext>
            </a:extLst>
          </p:cNvPr>
          <p:cNvSpPr txBox="1"/>
          <p:nvPr/>
        </p:nvSpPr>
        <p:spPr>
          <a:xfrm>
            <a:off x="747362" y="1290096"/>
            <a:ext cx="4401201" cy="7571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开启雨课堂授课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BCD14A5-284F-4558-8EA0-3830D0A4EF9C}"/>
              </a:ext>
            </a:extLst>
          </p:cNvPr>
          <p:cNvGrpSpPr/>
          <p:nvPr/>
        </p:nvGrpSpPr>
        <p:grpSpPr>
          <a:xfrm>
            <a:off x="1707137" y="2853154"/>
            <a:ext cx="8920601" cy="3895473"/>
            <a:chOff x="4002757" y="3811489"/>
            <a:chExt cx="8794715" cy="3860475"/>
          </a:xfrm>
        </p:grpSpPr>
        <p:sp>
          <p:nvSpPr>
            <p:cNvPr id="14" name="矩形 1">
              <a:extLst>
                <a:ext uri="{FF2B5EF4-FFF2-40B4-BE49-F238E27FC236}">
                  <a16:creationId xmlns:a16="http://schemas.microsoft.com/office/drawing/2014/main" id="{AC4CCA35-87A9-42A0-9A73-11473606F4F5}"/>
                </a:ext>
              </a:extLst>
            </p:cNvPr>
            <p:cNvSpPr/>
            <p:nvPr/>
          </p:nvSpPr>
          <p:spPr>
            <a:xfrm>
              <a:off x="4002757" y="4220385"/>
              <a:ext cx="8794715" cy="3223349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68000">
                  <a:srgbClr val="FBFCFE"/>
                </a:gs>
                <a:gs pos="100000">
                  <a:srgbClr val="FFFFFF"/>
                </a:gs>
              </a:gsLst>
              <a:lin ang="5400000"/>
            </a:gradFill>
            <a:ln w="12700">
              <a:miter lim="400000"/>
            </a:ln>
          </p:spPr>
          <p:txBody>
            <a:bodyPr lIns="45718" tIns="45718" rIns="45718" bIns="45718" anchor="ctr"/>
            <a:lstStyle/>
            <a:p>
              <a:pPr algn="ctr">
                <a:lnSpc>
                  <a:spcPct val="100000"/>
                </a:lnSpc>
                <a:defRPr sz="1800">
                  <a:solidFill>
                    <a:srgbClr val="FFFFFF"/>
                  </a:solidFill>
                </a:defRPr>
              </a:pPr>
              <a:endParaRPr sz="1600" dirty="0"/>
            </a:p>
          </p:txBody>
        </p:sp>
        <p:sp>
          <p:nvSpPr>
            <p:cNvPr id="15" name="直接连接符 22">
              <a:extLst>
                <a:ext uri="{FF2B5EF4-FFF2-40B4-BE49-F238E27FC236}">
                  <a16:creationId xmlns:a16="http://schemas.microsoft.com/office/drawing/2014/main" id="{310DAFCF-992F-4322-9BCF-A6330B29595A}"/>
                </a:ext>
              </a:extLst>
            </p:cNvPr>
            <p:cNvSpPr/>
            <p:nvPr/>
          </p:nvSpPr>
          <p:spPr>
            <a:xfrm>
              <a:off x="7352571" y="4011545"/>
              <a:ext cx="1155912" cy="3"/>
            </a:xfrm>
            <a:prstGeom prst="line">
              <a:avLst/>
            </a:prstGeom>
            <a:solidFill>
              <a:srgbClr val="DEEBF7"/>
            </a:solidFill>
            <a:ln w="38100">
              <a:solidFill>
                <a:schemeClr val="accent5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/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id="{30EF9397-E44F-4828-A77B-D35BDF94577D}"/>
                </a:ext>
              </a:extLst>
            </p:cNvPr>
            <p:cNvSpPr txBox="1"/>
            <p:nvPr/>
          </p:nvSpPr>
          <p:spPr>
            <a:xfrm>
              <a:off x="8567432" y="3811489"/>
              <a:ext cx="2043183" cy="3139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>
              <a:spAutoFit/>
            </a:bodyPr>
            <a:lstStyle>
              <a:lvl1pPr algn="ctr">
                <a:defRPr sz="1600">
                  <a:solidFill>
                    <a:srgbClr val="595959"/>
                  </a:solidFill>
                </a:defRPr>
              </a:lvl1pPr>
            </a:lstStyle>
            <a:p>
              <a:r>
                <a:t>（2）创建课程和班级</a:t>
              </a:r>
            </a:p>
          </p:txBody>
        </p:sp>
        <p:pic>
          <p:nvPicPr>
            <p:cNvPr id="19" name="图片 5" descr="图片 5">
              <a:extLst>
                <a:ext uri="{FF2B5EF4-FFF2-40B4-BE49-F238E27FC236}">
                  <a16:creationId xmlns:a16="http://schemas.microsoft.com/office/drawing/2014/main" id="{D161727E-00EF-40E0-9F54-1DDFD7EC83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6876" y="4972520"/>
              <a:ext cx="4539606" cy="2699444"/>
            </a:xfrm>
            <a:prstGeom prst="rect">
              <a:avLst/>
            </a:prstGeom>
            <a:ln w="12700"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0" name="矩形 20">
              <a:extLst>
                <a:ext uri="{FF2B5EF4-FFF2-40B4-BE49-F238E27FC236}">
                  <a16:creationId xmlns:a16="http://schemas.microsoft.com/office/drawing/2014/main" id="{9E8531DE-D35C-4636-B8DC-47AE0E9513AF}"/>
                </a:ext>
              </a:extLst>
            </p:cNvPr>
            <p:cNvSpPr/>
            <p:nvPr/>
          </p:nvSpPr>
          <p:spPr>
            <a:xfrm>
              <a:off x="5161799" y="4070126"/>
              <a:ext cx="403646" cy="504825"/>
            </a:xfrm>
            <a:prstGeom prst="rect">
              <a:avLst/>
            </a:prstGeom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 anchor="ctr"/>
            <a:lstStyle/>
            <a:p>
              <a:pPr algn="ctr">
                <a:lnSpc>
                  <a:spcPct val="100000"/>
                </a:lnSpc>
                <a:defRPr sz="1800">
                  <a:solidFill>
                    <a:srgbClr val="FFFFFF"/>
                  </a:solidFill>
                </a:defRPr>
              </a:pPr>
              <a:endParaRPr sz="1600"/>
            </a:p>
          </p:txBody>
        </p:sp>
      </p:grpSp>
      <p:sp>
        <p:nvSpPr>
          <p:cNvPr id="22" name="文本框 23">
            <a:extLst>
              <a:ext uri="{FF2B5EF4-FFF2-40B4-BE49-F238E27FC236}">
                <a16:creationId xmlns:a16="http://schemas.microsoft.com/office/drawing/2014/main" id="{22F2ED7C-7E09-41CF-92E7-BB99AFB079D5}"/>
              </a:ext>
            </a:extLst>
          </p:cNvPr>
          <p:cNvSpPr txBox="1"/>
          <p:nvPr/>
        </p:nvSpPr>
        <p:spPr>
          <a:xfrm>
            <a:off x="4810216" y="756953"/>
            <a:ext cx="6381649" cy="1877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操作方法：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在功能栏中选择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长江雨课堂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微信扫一扫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进行登录。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开启雨课堂授课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开始进入正式授课。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选择课程和班级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2520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开启雨课堂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3">
            <a:extLst>
              <a:ext uri="{FF2B5EF4-FFF2-40B4-BE49-F238E27FC236}">
                <a16:creationId xmlns:a16="http://schemas.microsoft.com/office/drawing/2014/main" id="{641CCC4A-13D1-4FA7-801E-E68C00E598AF}"/>
              </a:ext>
            </a:extLst>
          </p:cNvPr>
          <p:cNvSpPr txBox="1"/>
          <p:nvPr/>
        </p:nvSpPr>
        <p:spPr>
          <a:xfrm>
            <a:off x="2160938" y="1570061"/>
            <a:ext cx="1450073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）扫码登录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F08933-A2F3-4B7A-8AE9-C4400762C1E4}"/>
              </a:ext>
            </a:extLst>
          </p:cNvPr>
          <p:cNvGrpSpPr/>
          <p:nvPr/>
        </p:nvGrpSpPr>
        <p:grpSpPr>
          <a:xfrm flipH="1">
            <a:off x="2394605" y="1883989"/>
            <a:ext cx="119663" cy="1145388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28" name="直接连接符 15">
              <a:extLst>
                <a:ext uri="{FF2B5EF4-FFF2-40B4-BE49-F238E27FC236}">
                  <a16:creationId xmlns:a16="http://schemas.microsoft.com/office/drawing/2014/main" id="{E9D93584-5001-4CE7-89CD-35FD68A45D9F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29" name="流程图: 接点 28">
              <a:extLst>
                <a:ext uri="{FF2B5EF4-FFF2-40B4-BE49-F238E27FC236}">
                  <a16:creationId xmlns:a16="http://schemas.microsoft.com/office/drawing/2014/main" id="{B65E906F-71E4-4903-A4F5-D3C4C0263A18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sp>
        <p:nvSpPr>
          <p:cNvPr id="30" name="矩形 20">
            <a:extLst>
              <a:ext uri="{FF2B5EF4-FFF2-40B4-BE49-F238E27FC236}">
                <a16:creationId xmlns:a16="http://schemas.microsoft.com/office/drawing/2014/main" id="{D857535E-4076-4BDC-944C-E96C22F1E648}"/>
              </a:ext>
            </a:extLst>
          </p:cNvPr>
          <p:cNvSpPr/>
          <p:nvPr/>
        </p:nvSpPr>
        <p:spPr>
          <a:xfrm>
            <a:off x="2238375" y="3108170"/>
            <a:ext cx="430645" cy="50544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lnSpc>
                <a:spcPct val="100000"/>
              </a:lnSpc>
              <a:defRPr sz="18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1" name="文本框 23">
            <a:extLst>
              <a:ext uri="{FF2B5EF4-FFF2-40B4-BE49-F238E27FC236}">
                <a16:creationId xmlns:a16="http://schemas.microsoft.com/office/drawing/2014/main" id="{80460606-AEBE-4B5C-A8C4-F220DB99D404}"/>
              </a:ext>
            </a:extLst>
          </p:cNvPr>
          <p:cNvSpPr txBox="1"/>
          <p:nvPr/>
        </p:nvSpPr>
        <p:spPr>
          <a:xfrm>
            <a:off x="2751003" y="1945273"/>
            <a:ext cx="2065626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）开启雨课堂授课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ADB625-675A-48F2-9B98-31010EE24F1F}"/>
              </a:ext>
            </a:extLst>
          </p:cNvPr>
          <p:cNvGrpSpPr/>
          <p:nvPr/>
        </p:nvGrpSpPr>
        <p:grpSpPr>
          <a:xfrm>
            <a:off x="3041762" y="2335768"/>
            <a:ext cx="45719" cy="641442"/>
            <a:chOff x="927773" y="2901397"/>
            <a:chExt cx="45719" cy="641442"/>
          </a:xfrm>
          <a:solidFill>
            <a:srgbClr val="DC5233"/>
          </a:solidFill>
        </p:grpSpPr>
        <p:sp>
          <p:nvSpPr>
            <p:cNvPr id="33" name="直接连接符 15">
              <a:extLst>
                <a:ext uri="{FF2B5EF4-FFF2-40B4-BE49-F238E27FC236}">
                  <a16:creationId xmlns:a16="http://schemas.microsoft.com/office/drawing/2014/main" id="{76A08863-E8AB-43EC-B749-82AAEFDAC33B}"/>
                </a:ext>
              </a:extLst>
            </p:cNvPr>
            <p:cNvSpPr/>
            <p:nvPr/>
          </p:nvSpPr>
          <p:spPr>
            <a:xfrm flipH="1" flipV="1">
              <a:off x="949126" y="2901397"/>
              <a:ext cx="0" cy="592410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34" name="流程图: 接点 33">
              <a:extLst>
                <a:ext uri="{FF2B5EF4-FFF2-40B4-BE49-F238E27FC236}">
                  <a16:creationId xmlns:a16="http://schemas.microsoft.com/office/drawing/2014/main" id="{2ADF0C13-CE3E-4A5C-8407-CF679A661D0C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6F434A9-306D-4985-8480-A9A245203FE3}"/>
              </a:ext>
            </a:extLst>
          </p:cNvPr>
          <p:cNvGrpSpPr/>
          <p:nvPr/>
        </p:nvGrpSpPr>
        <p:grpSpPr>
          <a:xfrm>
            <a:off x="-210908" y="271525"/>
            <a:ext cx="6343421" cy="656722"/>
            <a:chOff x="-210908" y="271525"/>
            <a:chExt cx="6343421" cy="656722"/>
          </a:xfrm>
        </p:grpSpPr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C6674DAF-92C0-4EB2-B02D-11B1F1BE8A58}"/>
                </a:ext>
              </a:extLst>
            </p:cNvPr>
            <p:cNvSpPr txBox="1"/>
            <p:nvPr/>
          </p:nvSpPr>
          <p:spPr>
            <a:xfrm>
              <a:off x="569901" y="271525"/>
              <a:ext cx="55626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lang="zh-CN" altLang="en-US" sz="2800" b="1" dirty="0"/>
                <a:t>开启雨课堂授课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3B8B95A-49AB-4FCF-AFCD-1D7AC5C625F8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" name="文本框 23">
            <a:extLst>
              <a:ext uri="{FF2B5EF4-FFF2-40B4-BE49-F238E27FC236}">
                <a16:creationId xmlns:a16="http://schemas.microsoft.com/office/drawing/2014/main" id="{083B922E-6372-4EA8-BF81-BFE30FC9E0C5}"/>
              </a:ext>
            </a:extLst>
          </p:cNvPr>
          <p:cNvSpPr txBox="1"/>
          <p:nvPr/>
        </p:nvSpPr>
        <p:spPr>
          <a:xfrm>
            <a:off x="1328716" y="1206099"/>
            <a:ext cx="3152975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262626"/>
                </a:solidFill>
              </a:defRPr>
            </a:lvl1pPr>
          </a:lstStyle>
          <a:p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）选择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长江雨课堂</a:t>
            </a:r>
            <a:r>
              <a:rPr lang="en-US" altLang="zh-CN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1600" b="1" dirty="0">
                <a:solidFill>
                  <a:srgbClr val="DC52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服务器</a:t>
            </a:r>
            <a:endParaRPr sz="1600" b="1" dirty="0">
              <a:solidFill>
                <a:srgbClr val="DC52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8D7B5D-8BFE-4623-B101-3A1F10F60271}"/>
              </a:ext>
            </a:extLst>
          </p:cNvPr>
          <p:cNvGrpSpPr/>
          <p:nvPr/>
        </p:nvGrpSpPr>
        <p:grpSpPr>
          <a:xfrm flipH="1">
            <a:off x="1775306" y="1628646"/>
            <a:ext cx="237910" cy="1391640"/>
            <a:chOff x="927773" y="3179879"/>
            <a:chExt cx="45719" cy="362960"/>
          </a:xfrm>
          <a:solidFill>
            <a:srgbClr val="DC5233"/>
          </a:solidFill>
        </p:grpSpPr>
        <p:sp>
          <p:nvSpPr>
            <p:cNvPr id="38" name="直接连接符 15">
              <a:extLst>
                <a:ext uri="{FF2B5EF4-FFF2-40B4-BE49-F238E27FC236}">
                  <a16:creationId xmlns:a16="http://schemas.microsoft.com/office/drawing/2014/main" id="{276B045E-9B7C-4566-8C33-3EE85B1A925B}"/>
                </a:ext>
              </a:extLst>
            </p:cNvPr>
            <p:cNvSpPr/>
            <p:nvPr/>
          </p:nvSpPr>
          <p:spPr>
            <a:xfrm flipH="1" flipV="1">
              <a:off x="949126" y="3179879"/>
              <a:ext cx="0" cy="313928"/>
            </a:xfrm>
            <a:prstGeom prst="line">
              <a:avLst/>
            </a:prstGeom>
            <a:grpFill/>
            <a:ln w="25400">
              <a:solidFill>
                <a:srgbClr val="DC5233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/>
            </a:p>
          </p:txBody>
        </p:sp>
        <p:sp>
          <p:nvSpPr>
            <p:cNvPr id="39" name="流程图: 接点 38">
              <a:extLst>
                <a:ext uri="{FF2B5EF4-FFF2-40B4-BE49-F238E27FC236}">
                  <a16:creationId xmlns:a16="http://schemas.microsoft.com/office/drawing/2014/main" id="{5A5D8FD0-10C2-47AC-83D1-3413BD918B3A}"/>
                </a:ext>
              </a:extLst>
            </p:cNvPr>
            <p:cNvSpPr/>
            <p:nvPr/>
          </p:nvSpPr>
          <p:spPr>
            <a:xfrm>
              <a:off x="927773" y="3497120"/>
              <a:ext cx="45719" cy="45719"/>
            </a:xfrm>
            <a:prstGeom prst="flowChartConnector">
              <a:avLst/>
            </a:prstGeom>
            <a:grpFill/>
            <a:ln w="25400" cap="flat">
              <a:solidFill>
                <a:srgbClr val="DC523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PingFang SC Regular"/>
              </a:endParaRPr>
            </a:p>
          </p:txBody>
        </p:sp>
      </p:grpSp>
      <p:sp>
        <p:nvSpPr>
          <p:cNvPr id="5" name="矩形 20">
            <a:extLst>
              <a:ext uri="{FF2B5EF4-FFF2-40B4-BE49-F238E27FC236}">
                <a16:creationId xmlns:a16="http://schemas.microsoft.com/office/drawing/2014/main" id="{04FD6F1A-F1A3-4D42-9C7B-7ECE7121A535}"/>
              </a:ext>
            </a:extLst>
          </p:cNvPr>
          <p:cNvSpPr/>
          <p:nvPr/>
        </p:nvSpPr>
        <p:spPr>
          <a:xfrm>
            <a:off x="1775306" y="3066349"/>
            <a:ext cx="409424" cy="509402"/>
          </a:xfrm>
          <a:prstGeom prst="rect">
            <a:avLst/>
          </a:prstGeom>
          <a:ln w="25400">
            <a:solidFill>
              <a:srgbClr val="DC523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lnSpc>
                <a:spcPct val="100000"/>
              </a:lnSpc>
              <a:defRPr sz="18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0634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矩形 15"/>
          <p:cNvSpPr/>
          <p:nvPr/>
        </p:nvSpPr>
        <p:spPr>
          <a:xfrm>
            <a:off x="1355329" y="1493388"/>
            <a:ext cx="9481344" cy="2106942"/>
          </a:xfrm>
          <a:prstGeom prst="rect">
            <a:avLst/>
          </a:prstGeom>
          <a:solidFill>
            <a:srgbClr val="639EF4">
              <a:alpha val="80000"/>
            </a:srgbClr>
          </a:solidFill>
          <a:ln w="12700">
            <a:miter lim="400000"/>
          </a:ln>
        </p:spPr>
        <p:txBody>
          <a:bodyPr lIns="35087" tIns="35087" rIns="35087" bIns="35087" anchor="ctr"/>
          <a:lstStyle/>
          <a:p>
            <a:pPr algn="ctr">
              <a:defRPr>
                <a:solidFill>
                  <a:srgbClr val="FFFFFF"/>
                </a:solidFill>
                <a:latin typeface="DengXian"/>
                <a:ea typeface="DengXian"/>
                <a:cs typeface="DengXian"/>
                <a:sym typeface="DengXian"/>
              </a:defRPr>
            </a:pPr>
            <a:endParaRPr sz="1400"/>
          </a:p>
        </p:txBody>
      </p:sp>
      <p:pic>
        <p:nvPicPr>
          <p:cNvPr id="245" name="图片 2" descr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729" y="1163385"/>
            <a:ext cx="1363561" cy="277472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46" name="图片 3" descr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97" y="1163385"/>
            <a:ext cx="1363561" cy="277472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7" name="矩形 11"/>
          <p:cNvSpPr txBox="1"/>
          <p:nvPr/>
        </p:nvSpPr>
        <p:spPr>
          <a:xfrm>
            <a:off x="7315884" y="4386791"/>
            <a:ext cx="2622840" cy="255525"/>
          </a:xfrm>
          <a:prstGeom prst="rect">
            <a:avLst/>
          </a:prstGeom>
          <a:ln w="12700">
            <a:miter lim="400000"/>
          </a:ln>
        </p:spPr>
        <p:txBody>
          <a:bodyPr wrap="none" lIns="35087" tIns="35087" rIns="35087" bIns="35087">
            <a:spAutoFit/>
          </a:bodyPr>
          <a:lstStyle>
            <a:lvl1pPr>
              <a:defRPr sz="1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 dirty="0"/>
              <a:t>（</a:t>
            </a:r>
            <a:r>
              <a:rPr lang="en-US" sz="1200" dirty="0"/>
              <a:t>2</a:t>
            </a:r>
            <a:r>
              <a:rPr sz="1200" dirty="0"/>
              <a:t>）教师手机变身遥控器，开始上课</a:t>
            </a:r>
          </a:p>
        </p:txBody>
      </p:sp>
      <p:sp>
        <p:nvSpPr>
          <p:cNvPr id="248" name="矩形 12"/>
          <p:cNvSpPr txBox="1"/>
          <p:nvPr/>
        </p:nvSpPr>
        <p:spPr>
          <a:xfrm>
            <a:off x="2826879" y="4386791"/>
            <a:ext cx="2513836" cy="255525"/>
          </a:xfrm>
          <a:prstGeom prst="rect">
            <a:avLst/>
          </a:prstGeom>
          <a:ln w="12700">
            <a:miter lim="400000"/>
          </a:ln>
        </p:spPr>
        <p:txBody>
          <a:bodyPr wrap="none" lIns="35087" tIns="35087" rIns="35087" bIns="35087">
            <a:spAutoFit/>
          </a:bodyPr>
          <a:lstStyle>
            <a:lvl1pPr algn="ctr">
              <a:defRPr sz="1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sz="1200" dirty="0"/>
              <a:t>（</a:t>
            </a:r>
            <a:r>
              <a:rPr lang="en-US" sz="1200" dirty="0"/>
              <a:t>1</a:t>
            </a:r>
            <a:r>
              <a:rPr sz="1200" dirty="0"/>
              <a:t>）等待学生扫码，加入本次课程</a:t>
            </a:r>
            <a:r>
              <a:rPr lang="zh-CN" altLang="en-US" sz="1200" dirty="0"/>
              <a:t> </a:t>
            </a:r>
            <a:endParaRPr sz="1200" dirty="0"/>
          </a:p>
        </p:txBody>
      </p:sp>
      <p:pic>
        <p:nvPicPr>
          <p:cNvPr id="249" name="图片 5" descr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8453" y="1493387"/>
            <a:ext cx="1178490" cy="210694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50" name="图片 1" descr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8139" y="1216174"/>
            <a:ext cx="4851320" cy="26304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76200" dist="38100" rotWithShape="0">
              <a:srgbClr val="000000">
                <a:alpha val="30000"/>
              </a:srgbClr>
            </a:outerShdw>
          </a:effectLst>
        </p:spPr>
      </p:pic>
      <p:pic>
        <p:nvPicPr>
          <p:cNvPr id="251" name="图片 4" descr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1291" y="1493389"/>
            <a:ext cx="1178152" cy="2089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664876" y="4920831"/>
            <a:ext cx="7026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C5233"/>
                </a:solidFill>
              </a:rPr>
              <a:t>同步</a:t>
            </a:r>
            <a:r>
              <a:rPr lang="en-US" altLang="zh-CN" sz="2800" b="1" dirty="0">
                <a:solidFill>
                  <a:srgbClr val="DC5233"/>
                </a:solidFill>
              </a:rPr>
              <a:t>PPT</a:t>
            </a:r>
            <a:r>
              <a:rPr lang="zh-CN" altLang="en-US" sz="2800" dirty="0"/>
              <a:t>，完成</a:t>
            </a:r>
            <a:r>
              <a:rPr lang="zh-CN" altLang="en-US" sz="2800" b="1" dirty="0">
                <a:solidFill>
                  <a:srgbClr val="DC5233"/>
                </a:solidFill>
              </a:rPr>
              <a:t>双边</a:t>
            </a:r>
            <a:r>
              <a:rPr lang="zh-CN" altLang="en-US" sz="2800" dirty="0"/>
              <a:t>教学</a:t>
            </a:r>
            <a:r>
              <a:rPr lang="zh-CN" altLang="en-US" sz="2800" b="1" dirty="0">
                <a:solidFill>
                  <a:srgbClr val="DC5233"/>
                </a:solidFill>
              </a:rPr>
              <a:t>数据沉淀</a:t>
            </a:r>
            <a:r>
              <a:rPr lang="zh-CN" altLang="en-US" sz="2800" b="1" dirty="0"/>
              <a:t>；</a:t>
            </a:r>
            <a:endParaRPr lang="en-US" altLang="zh-CN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3640817" y="5625701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秒建班级、完成</a:t>
            </a:r>
            <a:r>
              <a:rPr lang="zh-CN" altLang="en-US" sz="2800" b="1" dirty="0">
                <a:solidFill>
                  <a:srgbClr val="DC5233"/>
                </a:solidFill>
              </a:rPr>
              <a:t>签到</a:t>
            </a:r>
            <a:r>
              <a:rPr lang="zh-CN" altLang="en-US" sz="2800" dirty="0"/>
              <a:t>；</a:t>
            </a:r>
            <a:endParaRPr lang="en-US" altLang="zh-CN" sz="28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F19EE93-F9B6-48A0-9A9A-DA5D57C30750}"/>
              </a:ext>
            </a:extLst>
          </p:cNvPr>
          <p:cNvGrpSpPr/>
          <p:nvPr/>
        </p:nvGrpSpPr>
        <p:grpSpPr>
          <a:xfrm>
            <a:off x="-210908" y="271525"/>
            <a:ext cx="6343421" cy="656722"/>
            <a:chOff x="-210908" y="271525"/>
            <a:chExt cx="6343421" cy="656722"/>
          </a:xfrm>
        </p:grpSpPr>
        <p:sp>
          <p:nvSpPr>
            <p:cNvPr id="21" name="标题 1">
              <a:extLst>
                <a:ext uri="{FF2B5EF4-FFF2-40B4-BE49-F238E27FC236}">
                  <a16:creationId xmlns:a16="http://schemas.microsoft.com/office/drawing/2014/main" id="{557CF0D0-900A-4DF9-9991-2C217B208ECB}"/>
                </a:ext>
              </a:extLst>
            </p:cNvPr>
            <p:cNvSpPr txBox="1"/>
            <p:nvPr/>
          </p:nvSpPr>
          <p:spPr>
            <a:xfrm>
              <a:off x="569901" y="271525"/>
              <a:ext cx="5562612" cy="6567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45719" rIns="45719" anchor="ctr">
              <a:normAutofit/>
            </a:bodyPr>
            <a:lstStyle>
              <a:lvl1pPr>
                <a:lnSpc>
                  <a:spcPct val="90000"/>
                </a:lnSpc>
                <a:defRPr sz="3200">
                  <a:solidFill>
                    <a:srgbClr val="639EF4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lang="en-US" altLang="zh-CN" sz="2800" b="1" dirty="0"/>
                <a:t> </a:t>
              </a:r>
              <a:r>
                <a:rPr lang="zh-CN" altLang="en-US" sz="2800" b="1" dirty="0"/>
                <a:t>开启雨课堂授课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AD88066-A0B6-4A83-AEF6-CAA789FA9E83}"/>
                </a:ext>
              </a:extLst>
            </p:cNvPr>
            <p:cNvSpPr/>
            <p:nvPr/>
          </p:nvSpPr>
          <p:spPr bwMode="auto">
            <a:xfrm>
              <a:off x="-210908" y="285308"/>
              <a:ext cx="629156" cy="629156"/>
            </a:xfrm>
            <a:prstGeom prst="roundRect">
              <a:avLst/>
            </a:prstGeom>
            <a:gradFill flip="none" rotWithShape="1">
              <a:gsLst>
                <a:gs pos="0">
                  <a:srgbClr val="1479D2"/>
                </a:gs>
                <a:gs pos="100000">
                  <a:srgbClr val="4EDDAF"/>
                </a:gs>
              </a:gsLst>
              <a:lin ang="0" scaled="0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085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Polli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  <p:tag name="RAINPROBLEM" val="PollingAnsw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olling"/>
  <p:tag name="ANONYMOUSPOLLING" val="False"/>
  <p:tag name="PROBLEMSCORE" val="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Polling"/>
  <p:tag name="RAINBULLET" val="Wro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Polli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heme/theme1.xml><?xml version="1.0" encoding="utf-8"?>
<a:theme xmlns:a="http://schemas.openxmlformats.org/drawingml/2006/main" name="清华MOOC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清华MOOC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0.xml><?xml version="1.0" encoding="utf-8"?>
<a:theme xmlns:a="http://schemas.openxmlformats.org/drawingml/2006/main" name="6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1.xml><?xml version="1.0" encoding="utf-8"?>
<a:theme xmlns:a="http://schemas.openxmlformats.org/drawingml/2006/main" name="7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2.xml><?xml version="1.0" encoding="utf-8"?>
<a:theme xmlns:a="http://schemas.openxmlformats.org/drawingml/2006/main" name="8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11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1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1_清华MOOC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清华MOOC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2_1111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6.xml><?xml version="1.0" encoding="utf-8"?>
<a:theme xmlns:a="http://schemas.openxmlformats.org/drawingml/2006/main" name="3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7.xml><?xml version="1.0" encoding="utf-8"?>
<a:theme xmlns:a="http://schemas.openxmlformats.org/drawingml/2006/main" name="2_清华MOOC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清华MOOC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8.xml><?xml version="1.0" encoding="utf-8"?>
<a:theme xmlns:a="http://schemas.openxmlformats.org/drawingml/2006/main" name="4_1111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9.xml><?xml version="1.0" encoding="utf-8"?>
<a:theme xmlns:a="http://schemas.openxmlformats.org/drawingml/2006/main" name="5_1111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F4D"/>
      </a:accent1>
      <a:accent2>
        <a:srgbClr val="006DFF"/>
      </a:accent2>
      <a:accent3>
        <a:srgbClr val="1479D2"/>
      </a:accent3>
      <a:accent4>
        <a:srgbClr val="26A4D9"/>
      </a:accent4>
      <a:accent5>
        <a:srgbClr val="3AC0C5"/>
      </a:accent5>
      <a:accent6>
        <a:srgbClr val="4EDDAF"/>
      </a:accent6>
      <a:hlink>
        <a:srgbClr val="FF4F4D"/>
      </a:hlink>
      <a:folHlink>
        <a:srgbClr val="BFBFBF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FF4F4D"/>
    </a:accent1>
    <a:accent2>
      <a:srgbClr val="006DFF"/>
    </a:accent2>
    <a:accent3>
      <a:srgbClr val="1479D2"/>
    </a:accent3>
    <a:accent4>
      <a:srgbClr val="26A4D9"/>
    </a:accent4>
    <a:accent5>
      <a:srgbClr val="3AC0C5"/>
    </a:accent5>
    <a:accent6>
      <a:srgbClr val="4EDDAF"/>
    </a:accent6>
    <a:hlink>
      <a:srgbClr val="FF4F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46208</TotalTime>
  <Pages>0</Pages>
  <Words>1786</Words>
  <Characters>0</Characters>
  <Application>Microsoft Office PowerPoint</Application>
  <DocSecurity>0</DocSecurity>
  <PresentationFormat>宽屏</PresentationFormat>
  <Lines>0</Lines>
  <Paragraphs>266</Paragraphs>
  <Slides>44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44</vt:i4>
      </vt:variant>
    </vt:vector>
  </HeadingPairs>
  <TitlesOfParts>
    <vt:vector size="64" baseType="lpstr">
      <vt:lpstr>PingFang SC Regular</vt:lpstr>
      <vt:lpstr>DengXian</vt:lpstr>
      <vt:lpstr>Microsoft Yahei</vt:lpstr>
      <vt:lpstr>Microsoft Yahei</vt:lpstr>
      <vt:lpstr>Microsoft Yahei</vt:lpstr>
      <vt:lpstr>Arial</vt:lpstr>
      <vt:lpstr>Calibri</vt:lpstr>
      <vt:lpstr>Wingdings</vt:lpstr>
      <vt:lpstr>清华MOOC</vt:lpstr>
      <vt:lpstr>1111</vt:lpstr>
      <vt:lpstr>1_1111</vt:lpstr>
      <vt:lpstr>1_清华MOOC</vt:lpstr>
      <vt:lpstr>2_1111</vt:lpstr>
      <vt:lpstr>3_1111</vt:lpstr>
      <vt:lpstr>2_清华MOOC</vt:lpstr>
      <vt:lpstr>4_1111</vt:lpstr>
      <vt:lpstr>5_1111</vt:lpstr>
      <vt:lpstr>6_1111</vt:lpstr>
      <vt:lpstr>7_1111</vt:lpstr>
      <vt:lpstr>8_1111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试试发一条图片投稿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Tsinghua University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学堂云宣讲ppt</dc:title>
  <dc:creator>yaobaofeng</dc:creator>
  <cp:lastModifiedBy>曙 周</cp:lastModifiedBy>
  <cp:revision>3130</cp:revision>
  <dcterms:created xsi:type="dcterms:W3CDTF">2014-01-16T12:01:00Z</dcterms:created>
  <dcterms:modified xsi:type="dcterms:W3CDTF">2021-08-11T05:17:51Z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2052-9.1.0.4866</vt:lpwstr>
  </property>
</Properties>
</file>